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8" r:id="rId2"/>
    <p:sldId id="259" r:id="rId3"/>
    <p:sldId id="256" r:id="rId4"/>
    <p:sldId id="260" r:id="rId5"/>
    <p:sldId id="261" r:id="rId6"/>
    <p:sldId id="265" r:id="rId7"/>
    <p:sldId id="263" r:id="rId8"/>
    <p:sldId id="264"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46" d="100"/>
          <a:sy n="46" d="100"/>
        </p:scale>
        <p:origin x="-2064" y="-57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0B36F18-849D-48FD-A13D-627F148D146E}" type="datetimeFigureOut">
              <a:rPr lang="en-US" smtClean="0"/>
              <a:pPr/>
              <a:t>2/23/2020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9C4B870-D99E-4F17-9B60-C2B5C7AF89B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B36F18-849D-48FD-A13D-627F148D146E}"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B36F18-849D-48FD-A13D-627F148D146E}"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B36F18-849D-48FD-A13D-627F148D146E}"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0B36F18-849D-48FD-A13D-627F148D146E}"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4B870-D99E-4F17-9B60-C2B5C7AF89B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0B36F18-849D-48FD-A13D-627F148D146E}"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0B36F18-849D-48FD-A13D-627F148D146E}" type="datetimeFigureOut">
              <a:rPr lang="en-US" smtClean="0"/>
              <a:pPr/>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0B36F18-849D-48FD-A13D-627F148D146E}" type="datetimeFigureOut">
              <a:rPr lang="en-US" smtClean="0"/>
              <a:pPr/>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36F18-849D-48FD-A13D-627F148D146E}" type="datetimeFigureOut">
              <a:rPr lang="en-US" smtClean="0"/>
              <a:pPr/>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0B36F18-849D-48FD-A13D-627F148D146E}"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C4B870-D99E-4F17-9B60-C2B5C7AF89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0B36F18-849D-48FD-A13D-627F148D146E}"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9C4B870-D99E-4F17-9B60-C2B5C7AF89B0}"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0B36F18-849D-48FD-A13D-627F148D146E}" type="datetimeFigureOut">
              <a:rPr lang="en-US" smtClean="0"/>
              <a:pPr/>
              <a:t>2/23/2020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9C4B870-D99E-4F17-9B60-C2B5C7AF89B0}"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762000"/>
            <a:ext cx="9161946" cy="1569660"/>
          </a:xfrm>
          <a:prstGeom prst="rect">
            <a:avLst/>
          </a:prstGeom>
          <a:noFill/>
        </p:spPr>
        <p:txBody>
          <a:bodyPr wrap="square" rtlCol="0">
            <a:spAutoFit/>
          </a:bodyPr>
          <a:lstStyle/>
          <a:p>
            <a:pPr algn="ctr"/>
            <a:r>
              <a:rPr lang="en-US" sz="9600" b="1" dirty="0" smtClean="0">
                <a:solidFill>
                  <a:srgbClr val="002060"/>
                </a:solidFill>
                <a:latin typeface="Bell MT" pitchFamily="18" charset="0"/>
              </a:rPr>
              <a:t>WELCOME</a:t>
            </a:r>
            <a:endParaRPr lang="en-US" sz="1400" b="1" dirty="0">
              <a:solidFill>
                <a:srgbClr val="002060"/>
              </a:solidFill>
              <a:latin typeface="Bell MT" pitchFamily="18" charset="0"/>
            </a:endParaRPr>
          </a:p>
        </p:txBody>
      </p:sp>
      <p:sp>
        <p:nvSpPr>
          <p:cNvPr id="7" name="TextBox 6"/>
          <p:cNvSpPr txBox="1"/>
          <p:nvPr/>
        </p:nvSpPr>
        <p:spPr>
          <a:xfrm>
            <a:off x="3983182" y="2057400"/>
            <a:ext cx="1111202" cy="830997"/>
          </a:xfrm>
          <a:prstGeom prst="rect">
            <a:avLst/>
          </a:prstGeom>
          <a:noFill/>
        </p:spPr>
        <p:txBody>
          <a:bodyPr wrap="square" rtlCol="0">
            <a:spAutoFit/>
          </a:bodyPr>
          <a:lstStyle/>
          <a:p>
            <a:r>
              <a:rPr lang="en-US" sz="4800" b="1" dirty="0" smtClean="0">
                <a:solidFill>
                  <a:srgbClr val="002060"/>
                </a:solidFill>
                <a:latin typeface="Bell MT" pitchFamily="18" charset="0"/>
              </a:rPr>
              <a:t>TO</a:t>
            </a:r>
            <a:endParaRPr lang="en-US" b="1" dirty="0">
              <a:solidFill>
                <a:srgbClr val="002060"/>
              </a:solidFill>
              <a:latin typeface="Bell MT" pitchFamily="18" charset="0"/>
            </a:endParaRPr>
          </a:p>
        </p:txBody>
      </p:sp>
      <p:sp>
        <p:nvSpPr>
          <p:cNvPr id="8" name="TextBox 7"/>
          <p:cNvSpPr txBox="1"/>
          <p:nvPr/>
        </p:nvSpPr>
        <p:spPr>
          <a:xfrm>
            <a:off x="0" y="2895600"/>
            <a:ext cx="9144000" cy="1569660"/>
          </a:xfrm>
          <a:prstGeom prst="rect">
            <a:avLst/>
          </a:prstGeom>
          <a:noFill/>
        </p:spPr>
        <p:txBody>
          <a:bodyPr wrap="square" rtlCol="0">
            <a:spAutoFit/>
          </a:bodyPr>
          <a:lstStyle/>
          <a:p>
            <a:pPr algn="ctr"/>
            <a:r>
              <a:rPr lang="en-US" sz="9600" dirty="0" err="1" smtClean="0">
                <a:solidFill>
                  <a:srgbClr val="FFC000"/>
                </a:solidFill>
                <a:latin typeface="Bell MT" pitchFamily="18" charset="0"/>
              </a:rPr>
              <a:t>Sree</a:t>
            </a:r>
            <a:r>
              <a:rPr lang="en-US" sz="9600" dirty="0" smtClean="0">
                <a:solidFill>
                  <a:srgbClr val="FFC000"/>
                </a:solidFill>
                <a:latin typeface="Berlin Sans FB" pitchFamily="34" charset="0"/>
              </a:rPr>
              <a:t> </a:t>
            </a:r>
            <a:r>
              <a:rPr lang="en-US" sz="9600" dirty="0" err="1" smtClean="0">
                <a:solidFill>
                  <a:srgbClr val="FFC000"/>
                </a:solidFill>
                <a:latin typeface="Bell MT" pitchFamily="18" charset="0"/>
              </a:rPr>
              <a:t>Sai</a:t>
            </a:r>
            <a:r>
              <a:rPr lang="en-US" sz="9600" dirty="0" smtClean="0">
                <a:solidFill>
                  <a:srgbClr val="FFC000"/>
                </a:solidFill>
                <a:latin typeface="Bell MT" pitchFamily="18" charset="0"/>
              </a:rPr>
              <a:t> Logistics</a:t>
            </a:r>
            <a:endParaRPr lang="en-US" sz="9600" dirty="0">
              <a:solidFill>
                <a:srgbClr val="FFC000"/>
              </a:solidFill>
              <a:latin typeface="Bell MT" pitchFamily="18" charset="0"/>
            </a:endParaRPr>
          </a:p>
        </p:txBody>
      </p:sp>
    </p:spTree>
    <p:extLst>
      <p:ext uri="{BB962C8B-B14F-4D97-AF65-F5344CB8AC3E}">
        <p14:creationId xmlns="" xmlns:p14="http://schemas.microsoft.com/office/powerpoint/2010/main" val="3140042527"/>
      </p:ext>
    </p:extLst>
  </p:cSld>
  <p:clrMapOvr>
    <a:masterClrMapping/>
  </p:clrMapOvr>
  <mc:AlternateContent xmlns:mc="http://schemas.openxmlformats.org/markup-compatibility/2006">
    <mc:Choice xmlns="" xmlns:p14="http://schemas.microsoft.com/office/powerpoint/2010/main" Requires="p14">
      <p:transition spd="slow" p14:dur="1500">
        <p:split dir="in"/>
      </p:transition>
    </mc:Choice>
    <mc:Fallback>
      <p:transition spd="slow">
        <p:split dir="in"/>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19200"/>
            <a:ext cx="8915400" cy="4832092"/>
          </a:xfrm>
          <a:prstGeom prst="rect">
            <a:avLst/>
          </a:prstGeom>
        </p:spPr>
        <p:txBody>
          <a:bodyPr wrap="square">
            <a:spAutoFit/>
          </a:bodyPr>
          <a:lstStyle/>
          <a:p>
            <a:pPr marL="457200" indent="-457200">
              <a:buFont typeface="Wingdings" pitchFamily="2" charset="2"/>
              <a:buChar char="q"/>
            </a:pPr>
            <a:r>
              <a:rPr lang="en-US" sz="2800" b="1" dirty="0" smtClean="0">
                <a:solidFill>
                  <a:srgbClr val="FFFF00"/>
                </a:solidFill>
                <a:latin typeface="Bell MT" pitchFamily="18" charset="0"/>
              </a:rPr>
              <a:t>M/S R K ASSOCIATES, PUDUCHERRY</a:t>
            </a:r>
          </a:p>
          <a:p>
            <a:pPr marL="457200" indent="-457200">
              <a:buFont typeface="Wingdings" pitchFamily="2" charset="2"/>
              <a:buChar char="q"/>
            </a:pPr>
            <a:r>
              <a:rPr lang="en-US" sz="2800" b="1" dirty="0" smtClean="0">
                <a:solidFill>
                  <a:srgbClr val="FFFF00"/>
                </a:solidFill>
                <a:latin typeface="Bell MT" pitchFamily="18" charset="0"/>
              </a:rPr>
              <a:t>M/S ANU FASTNERS, HYDERABAD</a:t>
            </a:r>
          </a:p>
          <a:p>
            <a:pPr marL="457200" indent="-457200">
              <a:buFont typeface="Wingdings" pitchFamily="2" charset="2"/>
              <a:buChar char="q"/>
            </a:pPr>
            <a:r>
              <a:rPr lang="en-US" sz="2800" b="1" dirty="0" smtClean="0">
                <a:solidFill>
                  <a:srgbClr val="FFFF00"/>
                </a:solidFill>
                <a:latin typeface="Bell MT" pitchFamily="18" charset="0"/>
              </a:rPr>
              <a:t>M/S R K STEELS UDYOG PVT LTD, HYDERABAD</a:t>
            </a:r>
          </a:p>
          <a:p>
            <a:pPr marL="457200" indent="-457200">
              <a:buFont typeface="Wingdings" pitchFamily="2" charset="2"/>
              <a:buChar char="q"/>
            </a:pPr>
            <a:r>
              <a:rPr lang="en-US" sz="2800" b="1" dirty="0" smtClean="0">
                <a:solidFill>
                  <a:srgbClr val="FFFF00"/>
                </a:solidFill>
                <a:latin typeface="Bell MT" pitchFamily="18" charset="0"/>
              </a:rPr>
              <a:t>M/S SATVA ENGINEERING LTD, MADHURANTAKAM</a:t>
            </a:r>
          </a:p>
          <a:p>
            <a:pPr marL="457200" indent="-457200">
              <a:buFont typeface="Wingdings" pitchFamily="2" charset="2"/>
              <a:buChar char="q"/>
            </a:pPr>
            <a:r>
              <a:rPr lang="en-US" sz="2800" b="1" dirty="0" smtClean="0">
                <a:solidFill>
                  <a:srgbClr val="FFFF00"/>
                </a:solidFill>
                <a:latin typeface="Bell MT" pitchFamily="18" charset="0"/>
              </a:rPr>
              <a:t>M/S GEECO ENERCON LTD, TANJAVUR</a:t>
            </a:r>
          </a:p>
          <a:p>
            <a:pPr marL="457200" indent="-457200">
              <a:buFont typeface="Wingdings" pitchFamily="2" charset="2"/>
              <a:buChar char="q"/>
            </a:pPr>
            <a:r>
              <a:rPr lang="en-US" sz="2800" b="1" dirty="0" smtClean="0">
                <a:solidFill>
                  <a:srgbClr val="FFFF00"/>
                </a:solidFill>
                <a:latin typeface="Bell MT" pitchFamily="18" charset="0"/>
              </a:rPr>
              <a:t>M/S GEEKAY WIRES, HYDERABAD</a:t>
            </a:r>
          </a:p>
          <a:p>
            <a:pPr marL="457200" indent="-457200">
              <a:buFont typeface="Wingdings" pitchFamily="2" charset="2"/>
              <a:buChar char="q"/>
            </a:pPr>
            <a:r>
              <a:rPr lang="en-US" sz="2800" b="1" dirty="0" smtClean="0">
                <a:solidFill>
                  <a:srgbClr val="FFFF00"/>
                </a:solidFill>
                <a:latin typeface="Bell MT" pitchFamily="18" charset="0"/>
              </a:rPr>
              <a:t>M/S GODAVARI STEELS, HYDERABAD</a:t>
            </a:r>
          </a:p>
          <a:p>
            <a:pPr marL="457200" indent="-457200">
              <a:buFont typeface="Wingdings" pitchFamily="2" charset="2"/>
              <a:buChar char="q"/>
            </a:pPr>
            <a:r>
              <a:rPr lang="en-US" sz="2800" b="1" dirty="0" smtClean="0">
                <a:solidFill>
                  <a:srgbClr val="FFFF00"/>
                </a:solidFill>
                <a:latin typeface="Bell MT" pitchFamily="18" charset="0"/>
              </a:rPr>
              <a:t>M/S B M </a:t>
            </a:r>
            <a:r>
              <a:rPr lang="en-US" sz="2800" b="1" dirty="0" err="1" smtClean="0">
                <a:solidFill>
                  <a:srgbClr val="FFFF00"/>
                </a:solidFill>
                <a:latin typeface="Bell MT" pitchFamily="18" charset="0"/>
              </a:rPr>
              <a:t>M</a:t>
            </a:r>
            <a:r>
              <a:rPr lang="en-US" sz="2800" b="1" dirty="0" smtClean="0">
                <a:solidFill>
                  <a:srgbClr val="FFFF00"/>
                </a:solidFill>
                <a:latin typeface="Bell MT" pitchFamily="18" charset="0"/>
              </a:rPr>
              <a:t> ISPAT LTD, HOSAPETE</a:t>
            </a:r>
          </a:p>
          <a:p>
            <a:pPr marL="457200" indent="-457200">
              <a:buFont typeface="Wingdings" pitchFamily="2" charset="2"/>
              <a:buChar char="q"/>
            </a:pPr>
            <a:r>
              <a:rPr lang="en-US" sz="2800" b="1" dirty="0" smtClean="0">
                <a:solidFill>
                  <a:srgbClr val="FFFF00"/>
                </a:solidFill>
                <a:latin typeface="Bell MT" pitchFamily="18" charset="0"/>
              </a:rPr>
              <a:t>M/S NAGARJUNA STEELS LTD, HYDERABAD</a:t>
            </a:r>
          </a:p>
        </p:txBody>
      </p:sp>
    </p:spTree>
    <p:extLst>
      <p:ext uri="{BB962C8B-B14F-4D97-AF65-F5344CB8AC3E}">
        <p14:creationId xmlns="" xmlns:p14="http://schemas.microsoft.com/office/powerpoint/2010/main" val="382347265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1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1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1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1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1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1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1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1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dissolve">
                                      <p:cBhvr>
                                        <p:cTn id="47" dur="1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12117"/>
            <a:ext cx="9144000" cy="646331"/>
          </a:xfrm>
          <a:prstGeom prst="rect">
            <a:avLst/>
          </a:prstGeom>
        </p:spPr>
        <p:txBody>
          <a:bodyPr wrap="square">
            <a:spAutoFit/>
          </a:bodyPr>
          <a:lstStyle/>
          <a:p>
            <a:pPr algn="ctr"/>
            <a:r>
              <a:rPr lang="en-US" sz="3600" b="1" u="sng" dirty="0" smtClean="0">
                <a:solidFill>
                  <a:schemeClr val="bg1">
                    <a:lumMod val="95000"/>
                    <a:lumOff val="5000"/>
                  </a:schemeClr>
                </a:solidFill>
              </a:rPr>
              <a:t>SCOPE OF </a:t>
            </a:r>
            <a:r>
              <a:rPr lang="en-US" sz="3600" b="1" u="sng" dirty="0" smtClean="0">
                <a:solidFill>
                  <a:schemeClr val="bg1">
                    <a:lumMod val="95000"/>
                    <a:lumOff val="5000"/>
                  </a:schemeClr>
                </a:solidFill>
                <a:latin typeface="Bell MT" pitchFamily="18" charset="0"/>
              </a:rPr>
              <a:t>WORKS</a:t>
            </a:r>
            <a:r>
              <a:rPr lang="en-US" sz="3600" b="1" u="sng" dirty="0" smtClean="0">
                <a:solidFill>
                  <a:schemeClr val="bg1">
                    <a:lumMod val="95000"/>
                    <a:lumOff val="5000"/>
                  </a:schemeClr>
                </a:solidFill>
              </a:rPr>
              <a:t>:</a:t>
            </a:r>
            <a:endParaRPr lang="en-US" sz="2800" b="1" u="sng" dirty="0">
              <a:solidFill>
                <a:schemeClr val="bg1">
                  <a:lumMod val="95000"/>
                  <a:lumOff val="5000"/>
                </a:schemeClr>
              </a:solidFill>
            </a:endParaRPr>
          </a:p>
        </p:txBody>
      </p:sp>
      <p:sp>
        <p:nvSpPr>
          <p:cNvPr id="6" name="Rectangle 5"/>
          <p:cNvSpPr/>
          <p:nvPr/>
        </p:nvSpPr>
        <p:spPr>
          <a:xfrm>
            <a:off x="0" y="1524000"/>
            <a:ext cx="9144000" cy="4524315"/>
          </a:xfrm>
          <a:prstGeom prst="rect">
            <a:avLst/>
          </a:prstGeom>
        </p:spPr>
        <p:txBody>
          <a:bodyPr wrap="square">
            <a:spAutoFit/>
          </a:bodyPr>
          <a:lstStyle/>
          <a:p>
            <a:r>
              <a:rPr lang="en-US" sz="3600" b="1" dirty="0" smtClean="0">
                <a:solidFill>
                  <a:srgbClr val="FFFF00"/>
                </a:solidFill>
                <a:latin typeface="Bell MT" pitchFamily="18" charset="0"/>
              </a:rPr>
              <a:t>Our </a:t>
            </a:r>
            <a:r>
              <a:rPr lang="en-US" sz="3600" b="1" dirty="0" smtClean="0">
                <a:solidFill>
                  <a:srgbClr val="FFFF00"/>
                </a:solidFill>
                <a:latin typeface="Bell MT" pitchFamily="18" charset="0"/>
              </a:rPr>
              <a:t>company </a:t>
            </a:r>
            <a:r>
              <a:rPr lang="en-US" sz="3600" b="1" dirty="0" err="1" smtClean="0">
                <a:solidFill>
                  <a:srgbClr val="FFFF00"/>
                </a:solidFill>
                <a:latin typeface="Bell MT" pitchFamily="18" charset="0"/>
              </a:rPr>
              <a:t>parellely</a:t>
            </a:r>
            <a:r>
              <a:rPr lang="en-US" sz="3600" b="1" dirty="0" smtClean="0">
                <a:solidFill>
                  <a:srgbClr val="FFFF00"/>
                </a:solidFill>
                <a:latin typeface="Bell MT" pitchFamily="18" charset="0"/>
              </a:rPr>
              <a:t>  handing </a:t>
            </a:r>
            <a:r>
              <a:rPr lang="en-US" sz="3600" b="1" dirty="0" smtClean="0">
                <a:solidFill>
                  <a:srgbClr val="FFFF00"/>
                </a:solidFill>
                <a:latin typeface="Bell MT" pitchFamily="18" charset="0"/>
              </a:rPr>
              <a:t>the </a:t>
            </a:r>
            <a:r>
              <a:rPr lang="en-US" sz="3600" b="1" dirty="0" smtClean="0">
                <a:solidFill>
                  <a:srgbClr val="FFFF00"/>
                </a:solidFill>
                <a:latin typeface="Bell MT" pitchFamily="18" charset="0"/>
              </a:rPr>
              <a:t>transportation are now handling Rake Shipments </a:t>
            </a:r>
            <a:r>
              <a:rPr lang="en-US" sz="3600" b="1" dirty="0" smtClean="0">
                <a:solidFill>
                  <a:srgbClr val="FFFF00"/>
                </a:solidFill>
                <a:latin typeface="Bell MT" pitchFamily="18" charset="0"/>
              </a:rPr>
              <a:t>also.  Succeeded in it and got a good </a:t>
            </a:r>
            <a:r>
              <a:rPr lang="en-US" sz="3600" b="1" dirty="0" smtClean="0">
                <a:solidFill>
                  <a:srgbClr val="FFFF00"/>
                </a:solidFill>
                <a:latin typeface="Bell MT" pitchFamily="18" charset="0"/>
              </a:rPr>
              <a:t>Appreciation</a:t>
            </a:r>
            <a:r>
              <a:rPr lang="en-US" sz="3600" b="1" dirty="0" smtClean="0">
                <a:solidFill>
                  <a:srgbClr val="FFFF00"/>
                </a:solidFill>
                <a:latin typeface="Bell MT" pitchFamily="18" charset="0"/>
              </a:rPr>
              <a:t> </a:t>
            </a:r>
            <a:r>
              <a:rPr lang="en-US" sz="3600" b="1" dirty="0" smtClean="0">
                <a:solidFill>
                  <a:srgbClr val="FFFF00"/>
                </a:solidFill>
                <a:latin typeface="Bell MT" pitchFamily="18" charset="0"/>
              </a:rPr>
              <a:t>with the </a:t>
            </a:r>
            <a:r>
              <a:rPr lang="en-US" sz="3600" b="1" dirty="0" smtClean="0">
                <a:solidFill>
                  <a:srgbClr val="FFFF00"/>
                </a:solidFill>
                <a:latin typeface="Bell MT" pitchFamily="18" charset="0"/>
              </a:rPr>
              <a:t>Customers</a:t>
            </a:r>
            <a:r>
              <a:rPr lang="en-US" sz="3600" b="1" dirty="0" smtClean="0">
                <a:solidFill>
                  <a:srgbClr val="FFFF00"/>
                </a:solidFill>
                <a:latin typeface="Bell MT" pitchFamily="18" charset="0"/>
              </a:rPr>
              <a:t> </a:t>
            </a:r>
            <a:r>
              <a:rPr lang="en-US" sz="3600" b="1" dirty="0" smtClean="0">
                <a:solidFill>
                  <a:srgbClr val="FFFF00"/>
                </a:solidFill>
                <a:latin typeface="Bell MT" pitchFamily="18" charset="0"/>
              </a:rPr>
              <a:t>at </a:t>
            </a:r>
            <a:r>
              <a:rPr lang="en-US" sz="3600" b="1" dirty="0" err="1" smtClean="0">
                <a:solidFill>
                  <a:srgbClr val="FFFF00"/>
                </a:solidFill>
                <a:latin typeface="Bell MT" pitchFamily="18" charset="0"/>
              </a:rPr>
              <a:t>Daroji</a:t>
            </a:r>
            <a:r>
              <a:rPr lang="en-US" sz="3600" b="1" dirty="0" smtClean="0">
                <a:solidFill>
                  <a:srgbClr val="FFFF00"/>
                </a:solidFill>
                <a:latin typeface="Bell MT" pitchFamily="18" charset="0"/>
              </a:rPr>
              <a:t> Railway Siding</a:t>
            </a:r>
            <a:endParaRPr lang="en-US" sz="3600" b="1" dirty="0" smtClean="0">
              <a:solidFill>
                <a:srgbClr val="FFFF00"/>
              </a:solidFill>
              <a:latin typeface="Bell MT" pitchFamily="18" charset="0"/>
            </a:endParaRPr>
          </a:p>
          <a:p>
            <a:endParaRPr lang="en-US" sz="3600" b="1" dirty="0" smtClean="0">
              <a:solidFill>
                <a:srgbClr val="FFFF00"/>
              </a:solidFill>
              <a:latin typeface="Bell MT" pitchFamily="18" charset="0"/>
            </a:endParaRPr>
          </a:p>
          <a:p>
            <a:r>
              <a:rPr lang="en-US" sz="3600" b="1" dirty="0" smtClean="0">
                <a:solidFill>
                  <a:srgbClr val="FFFF00"/>
                </a:solidFill>
                <a:latin typeface="Bell MT" pitchFamily="18" charset="0"/>
              </a:rPr>
              <a:t>We have started other  rake handlings </a:t>
            </a:r>
            <a:r>
              <a:rPr lang="en-US" sz="3600" b="1" dirty="0" smtClean="0">
                <a:solidFill>
                  <a:srgbClr val="FFFF00"/>
                </a:solidFill>
                <a:latin typeface="Bell MT" pitchFamily="18" charset="0"/>
              </a:rPr>
              <a:t>from </a:t>
            </a:r>
            <a:r>
              <a:rPr lang="en-US" sz="3600" b="1" dirty="0" smtClean="0">
                <a:solidFill>
                  <a:srgbClr val="FFFF00"/>
                </a:solidFill>
                <a:latin typeface="Bell MT" pitchFamily="18" charset="0"/>
              </a:rPr>
              <a:t>various</a:t>
            </a:r>
            <a:r>
              <a:rPr lang="en-US" sz="3600" b="1" dirty="0" smtClean="0">
                <a:solidFill>
                  <a:srgbClr val="FFFF00"/>
                </a:solidFill>
                <a:latin typeface="Bell MT" pitchFamily="18" charset="0"/>
              </a:rPr>
              <a:t> stations too.</a:t>
            </a:r>
            <a:endParaRPr lang="en-US" sz="3600" b="1" dirty="0">
              <a:solidFill>
                <a:srgbClr val="FFFF00"/>
              </a:solidFill>
              <a:latin typeface="Bell MT" pitchFamily="18" charset="0"/>
            </a:endParaRPr>
          </a:p>
        </p:txBody>
      </p:sp>
    </p:spTree>
    <p:extLst>
      <p:ext uri="{BB962C8B-B14F-4D97-AF65-F5344CB8AC3E}">
        <p14:creationId xmlns="" xmlns:p14="http://schemas.microsoft.com/office/powerpoint/2010/main" val="2847720001"/>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5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16" dur="15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17" dur="1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p:cTn id="22" dur="15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3" dur="15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4" dur="1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53659"/>
            <a:ext cx="9144000" cy="1446550"/>
          </a:xfrm>
          <a:prstGeom prst="rect">
            <a:avLst/>
          </a:prstGeom>
          <a:noFill/>
        </p:spPr>
        <p:txBody>
          <a:bodyPr wrap="square" rtlCol="0">
            <a:spAutoFit/>
          </a:bodyPr>
          <a:lstStyle/>
          <a:p>
            <a:pPr algn="ctr"/>
            <a:r>
              <a:rPr lang="en-US" sz="4400" b="1" dirty="0" smtClean="0">
                <a:solidFill>
                  <a:srgbClr val="FFC000"/>
                </a:solidFill>
                <a:latin typeface="Bell MT" pitchFamily="18" charset="0"/>
                <a:cs typeface="Aharoni" pitchFamily="2" charset="-79"/>
              </a:rPr>
              <a:t>Execution of Rake Handling Images for Reference</a:t>
            </a:r>
            <a:endParaRPr lang="en-US" sz="4400" b="1" dirty="0">
              <a:solidFill>
                <a:srgbClr val="FFC000"/>
              </a:solidFill>
              <a:latin typeface="Bell MT" pitchFamily="18" charset="0"/>
              <a:cs typeface="Aharoni" pitchFamily="2" charset="-79"/>
            </a:endParaRPr>
          </a:p>
        </p:txBody>
      </p:sp>
    </p:spTree>
    <p:extLst>
      <p:ext uri="{BB962C8B-B14F-4D97-AF65-F5344CB8AC3E}">
        <p14:creationId xmlns="" xmlns:p14="http://schemas.microsoft.com/office/powerpoint/2010/main" val="196716647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83128" y="741220"/>
            <a:ext cx="8940800" cy="5985164"/>
          </a:xfrm>
        </p:spPr>
      </p:pic>
    </p:spTree>
    <p:extLst>
      <p:ext uri="{BB962C8B-B14F-4D97-AF65-F5344CB8AC3E}">
        <p14:creationId xmlns="" xmlns:p14="http://schemas.microsoft.com/office/powerpoint/2010/main" val="714969111"/>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0" fill="hold"/>
                                        <p:tgtEl>
                                          <p:spTgt spid="4"/>
                                        </p:tgtEl>
                                        <p:attrNameLst>
                                          <p:attrName>ppt_w</p:attrName>
                                        </p:attrNameLst>
                                      </p:cBhvr>
                                      <p:tavLst>
                                        <p:tav tm="0">
                                          <p:val>
                                            <p:fltVal val="0"/>
                                          </p:val>
                                        </p:tav>
                                        <p:tav tm="100000">
                                          <p:val>
                                            <p:strVal val="#ppt_w"/>
                                          </p:val>
                                        </p:tav>
                                      </p:tavLst>
                                    </p:anim>
                                    <p:anim calcmode="lin" valueType="num">
                                      <p:cBhvr>
                                        <p:cTn id="8" dur="2500" fill="hold"/>
                                        <p:tgtEl>
                                          <p:spTgt spid="4"/>
                                        </p:tgtEl>
                                        <p:attrNameLst>
                                          <p:attrName>ppt_h</p:attrName>
                                        </p:attrNameLst>
                                      </p:cBhvr>
                                      <p:tavLst>
                                        <p:tav tm="0">
                                          <p:val>
                                            <p:fltVal val="0"/>
                                          </p:val>
                                        </p:tav>
                                        <p:tav tm="100000">
                                          <p:val>
                                            <p:strVal val="#ppt_h"/>
                                          </p:val>
                                        </p:tav>
                                      </p:tavLst>
                                    </p:anim>
                                    <p:animEffect transition="in" filter="fade">
                                      <p:cBhvr>
                                        <p:cTn id="9"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25592" y="762000"/>
            <a:ext cx="8866008" cy="5943599"/>
          </a:xfrm>
        </p:spPr>
      </p:pic>
    </p:spTree>
    <p:extLst>
      <p:ext uri="{BB962C8B-B14F-4D97-AF65-F5344CB8AC3E}">
        <p14:creationId xmlns="" xmlns:p14="http://schemas.microsoft.com/office/powerpoint/2010/main" val="1538849548"/>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7734" y="685800"/>
            <a:ext cx="8940799" cy="6019800"/>
          </a:xfrm>
        </p:spPr>
      </p:pic>
    </p:spTree>
    <p:extLst>
      <p:ext uri="{BB962C8B-B14F-4D97-AF65-F5344CB8AC3E}">
        <p14:creationId xmlns="" xmlns:p14="http://schemas.microsoft.com/office/powerpoint/2010/main" val="583434828"/>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out)">
                                      <p:cBhvr>
                                        <p:cTn id="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6200" y="685800"/>
            <a:ext cx="8940799" cy="6019800"/>
          </a:xfrm>
        </p:spPr>
      </p:pic>
    </p:spTree>
    <p:extLst>
      <p:ext uri="{BB962C8B-B14F-4D97-AF65-F5344CB8AC3E}">
        <p14:creationId xmlns="" xmlns:p14="http://schemas.microsoft.com/office/powerpoint/2010/main" val="4051182184"/>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6200" y="762000"/>
            <a:ext cx="8940799" cy="5943600"/>
          </a:xfrm>
        </p:spPr>
      </p:pic>
    </p:spTree>
    <p:extLst>
      <p:ext uri="{BB962C8B-B14F-4D97-AF65-F5344CB8AC3E}">
        <p14:creationId xmlns="" xmlns:p14="http://schemas.microsoft.com/office/powerpoint/2010/main" val="1050918753"/>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143000"/>
          </a:xfrm>
        </p:spPr>
        <p:txBody>
          <a:bodyPr/>
          <a:lstStyle/>
          <a:p>
            <a:r>
              <a:rPr lang="en-US" sz="5400" b="1" dirty="0" smtClean="0">
                <a:solidFill>
                  <a:srgbClr val="FF0000"/>
                </a:solidFill>
              </a:rPr>
              <a:t>SUCCESSFULLY EXECUTED</a:t>
            </a:r>
            <a:endParaRPr lang="en-US" b="1"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6201" y="1524000"/>
            <a:ext cx="8915399" cy="5181600"/>
          </a:xfrm>
        </p:spPr>
      </p:pic>
    </p:spTree>
    <p:extLst>
      <p:ext uri="{BB962C8B-B14F-4D97-AF65-F5344CB8AC3E}">
        <p14:creationId xmlns="" xmlns:p14="http://schemas.microsoft.com/office/powerpoint/2010/main" val="396584972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ou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4500" fill="hold"/>
                                        <p:tgtEl>
                                          <p:spTgt spid="4"/>
                                        </p:tgtEl>
                                        <p:attrNameLst>
                                          <p:attrName>ppt_w</p:attrName>
                                        </p:attrNameLst>
                                      </p:cBhvr>
                                      <p:tavLst>
                                        <p:tav tm="0">
                                          <p:val>
                                            <p:fltVal val="0"/>
                                          </p:val>
                                        </p:tav>
                                        <p:tav tm="100000">
                                          <p:val>
                                            <p:strVal val="#ppt_w"/>
                                          </p:val>
                                        </p:tav>
                                      </p:tavLst>
                                    </p:anim>
                                    <p:anim calcmode="lin" valueType="num">
                                      <p:cBhvr>
                                        <p:cTn id="13" dur="4500" fill="hold"/>
                                        <p:tgtEl>
                                          <p:spTgt spid="4"/>
                                        </p:tgtEl>
                                        <p:attrNameLst>
                                          <p:attrName>ppt_h</p:attrName>
                                        </p:attrNameLst>
                                      </p:cBhvr>
                                      <p:tavLst>
                                        <p:tav tm="0">
                                          <p:val>
                                            <p:fltVal val="0"/>
                                          </p:val>
                                        </p:tav>
                                        <p:tav tm="100000">
                                          <p:val>
                                            <p:strVal val="#ppt_h"/>
                                          </p:val>
                                        </p:tav>
                                      </p:tavLst>
                                    </p:anim>
                                    <p:anim calcmode="lin" valueType="num">
                                      <p:cBhvr>
                                        <p:cTn id="14" dur="4500" fill="hold"/>
                                        <p:tgtEl>
                                          <p:spTgt spid="4"/>
                                        </p:tgtEl>
                                        <p:attrNameLst>
                                          <p:attrName>style.rotation</p:attrName>
                                        </p:attrNameLst>
                                      </p:cBhvr>
                                      <p:tavLst>
                                        <p:tav tm="0">
                                          <p:val>
                                            <p:fltVal val="90"/>
                                          </p:val>
                                        </p:tav>
                                        <p:tav tm="100000">
                                          <p:val>
                                            <p:fltVal val="0"/>
                                          </p:val>
                                        </p:tav>
                                      </p:tavLst>
                                    </p:anim>
                                    <p:animEffect transition="in" filter="fade">
                                      <p:cBhvr>
                                        <p:cTn id="15" dur="4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12117"/>
            <a:ext cx="9144000" cy="646331"/>
          </a:xfrm>
          <a:prstGeom prst="rect">
            <a:avLst/>
          </a:prstGeom>
        </p:spPr>
        <p:txBody>
          <a:bodyPr wrap="square">
            <a:spAutoFit/>
          </a:bodyPr>
          <a:lstStyle/>
          <a:p>
            <a:pPr algn="ctr"/>
            <a:r>
              <a:rPr lang="en-US" sz="3600" b="1" u="sng" dirty="0" smtClean="0">
                <a:solidFill>
                  <a:schemeClr val="bg1">
                    <a:lumMod val="95000"/>
                    <a:lumOff val="5000"/>
                  </a:schemeClr>
                </a:solidFill>
                <a:latin typeface="Bell MT" pitchFamily="18" charset="0"/>
              </a:rPr>
              <a:t>OUR VISION:</a:t>
            </a:r>
            <a:endParaRPr lang="en-US" sz="2800" b="1" u="sng" dirty="0">
              <a:solidFill>
                <a:schemeClr val="bg1">
                  <a:lumMod val="95000"/>
                  <a:lumOff val="5000"/>
                </a:schemeClr>
              </a:solidFill>
              <a:latin typeface="Bell MT" pitchFamily="18" charset="0"/>
            </a:endParaRPr>
          </a:p>
        </p:txBody>
      </p:sp>
      <p:sp>
        <p:nvSpPr>
          <p:cNvPr id="6" name="Rectangle 5"/>
          <p:cNvSpPr/>
          <p:nvPr/>
        </p:nvSpPr>
        <p:spPr>
          <a:xfrm>
            <a:off x="0" y="1524000"/>
            <a:ext cx="9144000" cy="4524315"/>
          </a:xfrm>
          <a:prstGeom prst="rect">
            <a:avLst/>
          </a:prstGeom>
        </p:spPr>
        <p:txBody>
          <a:bodyPr wrap="square">
            <a:spAutoFit/>
          </a:bodyPr>
          <a:lstStyle/>
          <a:p>
            <a:r>
              <a:rPr lang="en-US" sz="3600" b="1" dirty="0" smtClean="0">
                <a:solidFill>
                  <a:srgbClr val="FFFF00"/>
                </a:solidFill>
                <a:latin typeface="Bell MT" pitchFamily="18" charset="0"/>
              </a:rPr>
              <a:t>Our vision is to become the </a:t>
            </a:r>
            <a:r>
              <a:rPr lang="en-US" sz="3600" b="1" dirty="0" smtClean="0">
                <a:solidFill>
                  <a:srgbClr val="FFFF00"/>
                </a:solidFill>
                <a:latin typeface="Bell MT" pitchFamily="18" charset="0"/>
              </a:rPr>
              <a:t>Indian </a:t>
            </a:r>
            <a:r>
              <a:rPr lang="en-US" sz="3600" b="1" dirty="0" err="1" smtClean="0">
                <a:solidFill>
                  <a:srgbClr val="FFFF00"/>
                </a:solidFill>
                <a:latin typeface="Bell MT" pitchFamily="18" charset="0"/>
              </a:rPr>
              <a:t>MultiModal</a:t>
            </a:r>
            <a:r>
              <a:rPr lang="en-US" sz="3600" b="1" dirty="0" smtClean="0">
                <a:solidFill>
                  <a:srgbClr val="FFFF00"/>
                </a:solidFill>
                <a:latin typeface="Bell MT" pitchFamily="18" charset="0"/>
              </a:rPr>
              <a:t> Logistics</a:t>
            </a:r>
            <a:r>
              <a:rPr lang="en-US" sz="3600" b="1" dirty="0" smtClean="0">
                <a:solidFill>
                  <a:srgbClr val="FFFF00"/>
                </a:solidFill>
                <a:latin typeface="Bell MT" pitchFamily="18" charset="0"/>
              </a:rPr>
              <a:t>, </a:t>
            </a:r>
            <a:r>
              <a:rPr lang="en-US" sz="3600" b="1" dirty="0" smtClean="0">
                <a:solidFill>
                  <a:srgbClr val="FFFF00"/>
                </a:solidFill>
                <a:latin typeface="Bell MT" pitchFamily="18" charset="0"/>
              </a:rPr>
              <a:t>a global leader in </a:t>
            </a:r>
            <a:r>
              <a:rPr lang="en-US" sz="3600" b="1" dirty="0" smtClean="0">
                <a:solidFill>
                  <a:srgbClr val="FFFF00"/>
                </a:solidFill>
                <a:latin typeface="Bell MT" pitchFamily="18" charset="0"/>
              </a:rPr>
              <a:t> </a:t>
            </a:r>
            <a:r>
              <a:rPr lang="en-US" sz="3600" b="1" dirty="0" smtClean="0">
                <a:solidFill>
                  <a:srgbClr val="FFFF00"/>
                </a:solidFill>
                <a:latin typeface="Bell MT" pitchFamily="18" charset="0"/>
              </a:rPr>
              <a:t>logistics, connecting to the major hubs of the world. With unmatched infrastructure, cutting edge technology and innovative solutions. We aim to provide our customers with complete transportation solutions, REDEFINING INDUSTRY STANDARDS.</a:t>
            </a:r>
            <a:endParaRPr lang="en-US" sz="3600" b="1" dirty="0">
              <a:solidFill>
                <a:srgbClr val="FFFF00"/>
              </a:solidFill>
              <a:latin typeface="Bell MT" pitchFamily="18" charset="0"/>
            </a:endParaRPr>
          </a:p>
        </p:txBody>
      </p:sp>
    </p:spTree>
    <p:extLst>
      <p:ext uri="{BB962C8B-B14F-4D97-AF65-F5344CB8AC3E}">
        <p14:creationId xmlns="" xmlns:p14="http://schemas.microsoft.com/office/powerpoint/2010/main" val="212491514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Effect transition="in" filter="fade">
                                      <p:cBhvr>
                                        <p:cTn id="9" dur="1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8"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heel(8)">
                                      <p:cBhvr>
                                        <p:cTn id="14" dur="3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855" y="609600"/>
            <a:ext cx="9130145"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22671863"/>
      </p:ext>
    </p:extLst>
  </p:cSld>
  <p:clrMapOvr>
    <a:masterClrMapping/>
  </p:clrMapOvr>
  <mc:AlternateContent xmlns:mc="http://schemas.openxmlformats.org/markup-compatibility/2006">
    <mc:Choice xmlns=""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12117"/>
            <a:ext cx="9144000" cy="646331"/>
          </a:xfrm>
          <a:prstGeom prst="rect">
            <a:avLst/>
          </a:prstGeom>
        </p:spPr>
        <p:txBody>
          <a:bodyPr wrap="square">
            <a:spAutoFit/>
          </a:bodyPr>
          <a:lstStyle/>
          <a:p>
            <a:pPr algn="ctr"/>
            <a:r>
              <a:rPr lang="en-US" sz="3600" b="1" u="sng" dirty="0" smtClean="0">
                <a:solidFill>
                  <a:schemeClr val="bg1">
                    <a:lumMod val="95000"/>
                    <a:lumOff val="5000"/>
                  </a:schemeClr>
                </a:solidFill>
                <a:latin typeface="Bell MT" pitchFamily="18" charset="0"/>
              </a:rPr>
              <a:t>OUR MISSION:</a:t>
            </a:r>
            <a:endParaRPr lang="en-US" sz="2800" b="1" u="sng" dirty="0">
              <a:solidFill>
                <a:schemeClr val="bg1">
                  <a:lumMod val="95000"/>
                  <a:lumOff val="5000"/>
                </a:schemeClr>
              </a:solidFill>
              <a:latin typeface="Bell MT" pitchFamily="18" charset="0"/>
            </a:endParaRPr>
          </a:p>
        </p:txBody>
      </p:sp>
      <p:sp>
        <p:nvSpPr>
          <p:cNvPr id="6" name="Rectangle 5"/>
          <p:cNvSpPr/>
          <p:nvPr/>
        </p:nvSpPr>
        <p:spPr>
          <a:xfrm>
            <a:off x="0" y="2133600"/>
            <a:ext cx="9144000" cy="1754326"/>
          </a:xfrm>
          <a:prstGeom prst="rect">
            <a:avLst/>
          </a:prstGeom>
        </p:spPr>
        <p:txBody>
          <a:bodyPr wrap="square">
            <a:spAutoFit/>
          </a:bodyPr>
          <a:lstStyle/>
          <a:p>
            <a:r>
              <a:rPr lang="en-US" sz="3600" b="1" dirty="0" smtClean="0">
                <a:solidFill>
                  <a:srgbClr val="FFFF00"/>
                </a:solidFill>
                <a:latin typeface="Bell MT" pitchFamily="18" charset="0"/>
              </a:rPr>
              <a:t>Our </a:t>
            </a:r>
            <a:r>
              <a:rPr lang="en-US" sz="3600" b="1" dirty="0" smtClean="0">
                <a:solidFill>
                  <a:srgbClr val="FFFF00"/>
                </a:solidFill>
                <a:latin typeface="Bell MT" pitchFamily="18" charset="0"/>
              </a:rPr>
              <a:t>Mission </a:t>
            </a:r>
            <a:r>
              <a:rPr lang="en-US" sz="3600" b="1" dirty="0" smtClean="0">
                <a:solidFill>
                  <a:srgbClr val="FFFF00"/>
                </a:solidFill>
                <a:latin typeface="Bell MT" pitchFamily="18" charset="0"/>
              </a:rPr>
              <a:t>is to move our </a:t>
            </a:r>
            <a:r>
              <a:rPr lang="en-US" sz="3600" b="1" dirty="0" smtClean="0">
                <a:solidFill>
                  <a:srgbClr val="FFFF00"/>
                </a:solidFill>
                <a:latin typeface="Bell MT" pitchFamily="18" charset="0"/>
              </a:rPr>
              <a:t>Clients </a:t>
            </a:r>
            <a:r>
              <a:rPr lang="en-US" sz="3600" b="1" dirty="0" smtClean="0">
                <a:solidFill>
                  <a:srgbClr val="FFFF00"/>
                </a:solidFill>
                <a:latin typeface="Bell MT" pitchFamily="18" charset="0"/>
              </a:rPr>
              <a:t>G</a:t>
            </a:r>
            <a:r>
              <a:rPr lang="en-US" sz="3600" b="1" dirty="0" smtClean="0">
                <a:solidFill>
                  <a:srgbClr val="FFFF00"/>
                </a:solidFill>
                <a:latin typeface="Bell MT" pitchFamily="18" charset="0"/>
              </a:rPr>
              <a:t>oods </a:t>
            </a:r>
            <a:r>
              <a:rPr lang="en-US" sz="3600" b="1" dirty="0" smtClean="0">
                <a:solidFill>
                  <a:srgbClr val="FFFF00"/>
                </a:solidFill>
                <a:latin typeface="Bell MT" pitchFamily="18" charset="0"/>
              </a:rPr>
              <a:t>safely through environment friendly initiatives and within guaranteed time. </a:t>
            </a:r>
            <a:endParaRPr lang="en-US" sz="3600" b="1" dirty="0">
              <a:solidFill>
                <a:srgbClr val="FFFF00"/>
              </a:solidFill>
              <a:latin typeface="Bell MT" pitchFamily="18" charset="0"/>
            </a:endParaRPr>
          </a:p>
        </p:txBody>
      </p:sp>
      <p:sp>
        <p:nvSpPr>
          <p:cNvPr id="4" name="TextBox 3"/>
          <p:cNvSpPr txBox="1"/>
          <p:nvPr/>
        </p:nvSpPr>
        <p:spPr>
          <a:xfrm>
            <a:off x="0" y="4953000"/>
            <a:ext cx="9144000" cy="1077218"/>
          </a:xfrm>
          <a:prstGeom prst="rect">
            <a:avLst/>
          </a:prstGeom>
          <a:noFill/>
        </p:spPr>
        <p:txBody>
          <a:bodyPr wrap="square" rtlCol="0">
            <a:spAutoFit/>
          </a:bodyPr>
          <a:lstStyle/>
          <a:p>
            <a:pPr algn="ctr"/>
            <a:r>
              <a:rPr lang="en-US" sz="3200" dirty="0" smtClean="0">
                <a:solidFill>
                  <a:srgbClr val="FF0000"/>
                </a:solidFill>
                <a:latin typeface="Century" pitchFamily="18" charset="0"/>
              </a:rPr>
              <a:t>We are Focusing on Different type of Business Opportunities if offered</a:t>
            </a:r>
            <a:endParaRPr lang="en-US" sz="3200" dirty="0">
              <a:solidFill>
                <a:srgbClr val="FF0000"/>
              </a:solidFill>
              <a:latin typeface="Century" pitchFamily="18" charset="0"/>
            </a:endParaRPr>
          </a:p>
        </p:txBody>
      </p:sp>
    </p:spTree>
    <p:extLst>
      <p:ext uri="{BB962C8B-B14F-4D97-AF65-F5344CB8AC3E}">
        <p14:creationId xmlns="" xmlns:p14="http://schemas.microsoft.com/office/powerpoint/2010/main" val="158614316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iddappa\AppData\Local\Microsoft\Windows\Temporary Internet Files\Content.IE5\VLPND7B0\thankyou[1].jpg"/>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6200" y="685800"/>
            <a:ext cx="89154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679940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amond(out)">
                                      <p:cBhvr>
                                        <p:cTn id="7" dur="6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71600"/>
            <a:ext cx="8382000" cy="2514600"/>
          </a:xfrm>
        </p:spPr>
        <p:txBody>
          <a:bodyPr>
            <a:noAutofit/>
            <a:scene3d>
              <a:camera prst="orthographicFront"/>
              <a:lightRig rig="freezing" dir="t">
                <a:rot lat="0" lon="0" rev="5640000"/>
              </a:lightRig>
            </a:scene3d>
          </a:bodyPr>
          <a:lstStyle/>
          <a:p>
            <a:r>
              <a:rPr lang="en-US" sz="7200" dirty="0">
                <a:solidFill>
                  <a:srgbClr val="FFC000"/>
                </a:solidFill>
                <a:latin typeface="Berlin Sans FB Demi" pitchFamily="34" charset="0"/>
              </a:rPr>
              <a:t>SREE SAI LOGISTICS</a:t>
            </a:r>
            <a:endParaRPr lang="en-US" sz="6600" dirty="0">
              <a:latin typeface="Berlin Sans FB Demi" pitchFamily="34" charset="0"/>
            </a:endParaRPr>
          </a:p>
        </p:txBody>
      </p:sp>
    </p:spTree>
    <p:extLst>
      <p:ext uri="{BB962C8B-B14F-4D97-AF65-F5344CB8AC3E}">
        <p14:creationId xmlns="" xmlns:p14="http://schemas.microsoft.com/office/powerpoint/2010/main" val="158431072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ny profile example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7764" y="990600"/>
            <a:ext cx="2396836" cy="1600200"/>
          </a:xfrm>
          <a:prstGeom prst="rect">
            <a:avLst/>
          </a:prstGeom>
          <a:noFill/>
          <a:ln>
            <a:noFill/>
          </a:ln>
        </p:spPr>
      </p:pic>
      <p:sp>
        <p:nvSpPr>
          <p:cNvPr id="3" name="TextBox 2"/>
          <p:cNvSpPr txBox="1"/>
          <p:nvPr/>
        </p:nvSpPr>
        <p:spPr>
          <a:xfrm>
            <a:off x="0" y="2819401"/>
            <a:ext cx="9143999" cy="3108543"/>
          </a:xfrm>
          <a:prstGeom prst="rect">
            <a:avLst/>
          </a:prstGeom>
          <a:noFill/>
        </p:spPr>
        <p:txBody>
          <a:bodyPr wrap="square" rtlCol="0">
            <a:spAutoFit/>
          </a:bodyPr>
          <a:lstStyle/>
          <a:p>
            <a:r>
              <a:rPr lang="en-US" sz="3200" b="1" dirty="0" smtClean="0">
                <a:solidFill>
                  <a:srgbClr val="FFFF00"/>
                </a:solidFill>
                <a:latin typeface="Bell MT" pitchFamily="18" charset="0"/>
              </a:rPr>
              <a:t>SREE SAI LOGISTICS  </a:t>
            </a:r>
            <a:r>
              <a:rPr lang="en-US" sz="3200" b="1" dirty="0" smtClean="0">
                <a:solidFill>
                  <a:srgbClr val="FFFF00"/>
                </a:solidFill>
                <a:latin typeface="Bell MT" pitchFamily="18" charset="0"/>
              </a:rPr>
              <a:t>HAS </a:t>
            </a:r>
            <a:r>
              <a:rPr lang="en-US" sz="3200" b="1" dirty="0" smtClean="0">
                <a:solidFill>
                  <a:srgbClr val="FFFF00"/>
                </a:solidFill>
                <a:latin typeface="Bell MT" pitchFamily="18" charset="0"/>
              </a:rPr>
              <a:t>SET  UP </a:t>
            </a:r>
            <a:r>
              <a:rPr lang="en-US" sz="3200" b="1" dirty="0" smtClean="0">
                <a:solidFill>
                  <a:srgbClr val="FFFF00"/>
                </a:solidFill>
                <a:latin typeface="Bell MT" pitchFamily="18" charset="0"/>
              </a:rPr>
              <a:t>BUSINESS  IN  </a:t>
            </a:r>
            <a:r>
              <a:rPr lang="en-US" sz="3200" b="1" dirty="0" smtClean="0">
                <a:solidFill>
                  <a:srgbClr val="FFFF00"/>
                </a:solidFill>
                <a:latin typeface="Bell MT" pitchFamily="18" charset="0"/>
              </a:rPr>
              <a:t>THE  YEAR </a:t>
            </a:r>
            <a:r>
              <a:rPr lang="en-US" sz="3200" b="1" dirty="0" smtClean="0">
                <a:solidFill>
                  <a:srgbClr val="FFFF00"/>
                </a:solidFill>
                <a:latin typeface="Bell MT" pitchFamily="18" charset="0"/>
              </a:rPr>
              <a:t> </a:t>
            </a:r>
            <a:r>
              <a:rPr lang="en-US" sz="3200" b="1" dirty="0" smtClean="0">
                <a:solidFill>
                  <a:srgbClr val="FFFF00"/>
                </a:solidFill>
                <a:latin typeface="Bell MT" pitchFamily="18" charset="0"/>
              </a:rPr>
              <a:t>2013,  4</a:t>
            </a:r>
            <a:r>
              <a:rPr lang="en-US" sz="3200" b="1" baseline="30000" dirty="0" smtClean="0">
                <a:solidFill>
                  <a:srgbClr val="FFFF00"/>
                </a:solidFill>
                <a:latin typeface="Bell MT" pitchFamily="18" charset="0"/>
              </a:rPr>
              <a:t>TH</a:t>
            </a:r>
            <a:r>
              <a:rPr lang="en-US" sz="3200" b="1" dirty="0" smtClean="0">
                <a:solidFill>
                  <a:srgbClr val="FFFF00"/>
                </a:solidFill>
                <a:latin typeface="Bell MT" pitchFamily="18" charset="0"/>
              </a:rPr>
              <a:t>  OF   APRIL.  </a:t>
            </a:r>
            <a:endParaRPr lang="en-US" sz="3200" b="1" dirty="0" smtClean="0">
              <a:solidFill>
                <a:srgbClr val="FFFF00"/>
              </a:solidFill>
              <a:latin typeface="Bell MT" pitchFamily="18" charset="0"/>
            </a:endParaRPr>
          </a:p>
          <a:p>
            <a:r>
              <a:rPr lang="en-US" sz="3200" b="1" dirty="0" smtClean="0">
                <a:solidFill>
                  <a:srgbClr val="FFFF00"/>
                </a:solidFill>
                <a:latin typeface="Bell MT" pitchFamily="18" charset="0"/>
              </a:rPr>
              <a:t>IT’S A  PROPRIETORSHIP  </a:t>
            </a:r>
            <a:r>
              <a:rPr lang="en-US" sz="3200" b="1" dirty="0" smtClean="0">
                <a:solidFill>
                  <a:srgbClr val="FFFF00"/>
                </a:solidFill>
                <a:latin typeface="Bell MT" pitchFamily="18" charset="0"/>
              </a:rPr>
              <a:t>FIRM</a:t>
            </a:r>
            <a:r>
              <a:rPr lang="en-US" sz="3600" b="1" dirty="0" smtClean="0">
                <a:solidFill>
                  <a:srgbClr val="FFFF00"/>
                </a:solidFill>
                <a:latin typeface="Bell MT" pitchFamily="18" charset="0"/>
              </a:rPr>
              <a:t>.  </a:t>
            </a:r>
            <a:endParaRPr lang="en-US" sz="3600" b="1" dirty="0" smtClean="0">
              <a:solidFill>
                <a:srgbClr val="FFFF00"/>
              </a:solidFill>
              <a:latin typeface="Bell MT" pitchFamily="18" charset="0"/>
            </a:endParaRPr>
          </a:p>
          <a:p>
            <a:r>
              <a:rPr lang="en-US" sz="3200" b="1" dirty="0" smtClean="0">
                <a:solidFill>
                  <a:srgbClr val="FFFF00"/>
                </a:solidFill>
                <a:latin typeface="Bell MT" pitchFamily="18" charset="0"/>
              </a:rPr>
              <a:t>THE COMPANY’s FOUNDER IS  HAVING   MORE THAN </a:t>
            </a:r>
            <a:r>
              <a:rPr lang="en-US" sz="3200" b="1" dirty="0" smtClean="0">
                <a:solidFill>
                  <a:srgbClr val="FFFF00"/>
                </a:solidFill>
                <a:latin typeface="Bell MT" pitchFamily="18" charset="0"/>
              </a:rPr>
              <a:t>20</a:t>
            </a:r>
            <a:r>
              <a:rPr lang="en-US" sz="3200" b="1" dirty="0" smtClean="0">
                <a:solidFill>
                  <a:srgbClr val="FFFF00"/>
                </a:solidFill>
                <a:latin typeface="Bell MT" pitchFamily="18" charset="0"/>
              </a:rPr>
              <a:t> YEARS EXPERIENCE IN  ROAD  </a:t>
            </a:r>
            <a:r>
              <a:rPr lang="en-US" sz="3200" b="1" dirty="0" smtClean="0">
                <a:solidFill>
                  <a:srgbClr val="FFFF00"/>
                </a:solidFill>
                <a:latin typeface="Bell MT" pitchFamily="18" charset="0"/>
              </a:rPr>
              <a:t>LOGISTICS</a:t>
            </a:r>
            <a:r>
              <a:rPr lang="en-US" sz="3200" b="1" dirty="0" smtClean="0">
                <a:solidFill>
                  <a:srgbClr val="FFFF00"/>
                </a:solidFill>
              </a:rPr>
              <a:t>. </a:t>
            </a:r>
            <a:endParaRPr lang="en-US" sz="3200" b="1" dirty="0">
              <a:solidFill>
                <a:srgbClr val="FFFF00"/>
              </a:solidFill>
            </a:endParaRPr>
          </a:p>
        </p:txBody>
      </p:sp>
    </p:spTree>
    <p:extLst>
      <p:ext uri="{BB962C8B-B14F-4D97-AF65-F5344CB8AC3E}">
        <p14:creationId xmlns="" xmlns:p14="http://schemas.microsoft.com/office/powerpoint/2010/main" val="555482599"/>
      </p:ext>
    </p:extLst>
  </p:cSld>
  <p:clrMapOvr>
    <a:masterClrMapping/>
  </p:clrMapOvr>
  <mc:AlternateContent xmlns:mc="http://schemas.openxmlformats.org/markup-compatibility/2006">
    <mc:Choice xmlns="" xmlns:p14="http://schemas.microsoft.com/office/powerpoint/2010/main" Requires="p14">
      <p:transition spd="slow" p14:dur="1500">
        <p:split dir="in"/>
      </p:transition>
    </mc:Choice>
    <mc:Fallback>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1+#ppt_w/2"/>
                                          </p:val>
                                        </p:tav>
                                        <p:tav tm="100000">
                                          <p:val>
                                            <p:strVal val="#ppt_x"/>
                                          </p:val>
                                        </p:tav>
                                      </p:tavLst>
                                    </p:anim>
                                    <p:anim calcmode="lin" valueType="num">
                                      <p:cBhvr additive="base">
                                        <p:cTn id="8" dur="2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12117"/>
            <a:ext cx="9144000" cy="646331"/>
          </a:xfrm>
          <a:prstGeom prst="rect">
            <a:avLst/>
          </a:prstGeom>
        </p:spPr>
        <p:txBody>
          <a:bodyPr wrap="square">
            <a:spAutoFit/>
          </a:bodyPr>
          <a:lstStyle/>
          <a:p>
            <a:pPr algn="ctr"/>
            <a:r>
              <a:rPr lang="en-US" sz="3600" b="1" u="sng" dirty="0" smtClean="0">
                <a:solidFill>
                  <a:schemeClr val="bg1">
                    <a:lumMod val="95000"/>
                    <a:lumOff val="5000"/>
                  </a:schemeClr>
                </a:solidFill>
                <a:latin typeface="Bell MT" pitchFamily="18" charset="0"/>
              </a:rPr>
              <a:t>Background and Development</a:t>
            </a:r>
            <a:endParaRPr lang="en-US" sz="2800" b="1" u="sng" dirty="0">
              <a:solidFill>
                <a:schemeClr val="bg1">
                  <a:lumMod val="95000"/>
                  <a:lumOff val="5000"/>
                </a:schemeClr>
              </a:solidFill>
              <a:latin typeface="Bell MT" pitchFamily="18" charset="0"/>
            </a:endParaRPr>
          </a:p>
        </p:txBody>
      </p:sp>
      <p:sp>
        <p:nvSpPr>
          <p:cNvPr id="6" name="Rectangle 5"/>
          <p:cNvSpPr/>
          <p:nvPr/>
        </p:nvSpPr>
        <p:spPr>
          <a:xfrm>
            <a:off x="0" y="1676400"/>
            <a:ext cx="9144000" cy="3662541"/>
          </a:xfrm>
          <a:prstGeom prst="rect">
            <a:avLst/>
          </a:prstGeom>
        </p:spPr>
        <p:txBody>
          <a:bodyPr wrap="square">
            <a:spAutoFit/>
          </a:bodyPr>
          <a:lstStyle/>
          <a:p>
            <a:r>
              <a:rPr lang="en-US" sz="2900" b="1" dirty="0" smtClean="0">
                <a:solidFill>
                  <a:srgbClr val="FFFF00"/>
                </a:solidFill>
                <a:latin typeface="Bell MT" pitchFamily="18" charset="0"/>
              </a:rPr>
              <a:t>This company </a:t>
            </a:r>
            <a:r>
              <a:rPr lang="en-US" sz="2900" b="1" dirty="0" smtClean="0">
                <a:solidFill>
                  <a:srgbClr val="FFFF00"/>
                </a:solidFill>
                <a:latin typeface="Bell MT" pitchFamily="18" charset="0"/>
              </a:rPr>
              <a:t> </a:t>
            </a:r>
            <a:r>
              <a:rPr lang="en-US" sz="2900" b="1" dirty="0" smtClean="0">
                <a:solidFill>
                  <a:srgbClr val="FFFF00"/>
                </a:solidFill>
                <a:latin typeface="Bell MT" pitchFamily="18" charset="0"/>
              </a:rPr>
              <a:t>started </a:t>
            </a:r>
            <a:r>
              <a:rPr lang="en-US" sz="2900" b="1" dirty="0" smtClean="0">
                <a:solidFill>
                  <a:srgbClr val="FFFF00"/>
                </a:solidFill>
                <a:latin typeface="Bell MT" pitchFamily="18" charset="0"/>
              </a:rPr>
              <a:t>with </a:t>
            </a:r>
            <a:r>
              <a:rPr lang="en-US" sz="2900" b="1" dirty="0" smtClean="0">
                <a:solidFill>
                  <a:srgbClr val="FFFF00"/>
                </a:solidFill>
                <a:latin typeface="Bell MT" pitchFamily="18" charset="0"/>
              </a:rPr>
              <a:t>2 </a:t>
            </a:r>
            <a:r>
              <a:rPr lang="en-US" sz="2900" b="1" dirty="0" smtClean="0">
                <a:solidFill>
                  <a:srgbClr val="FFFF00"/>
                </a:solidFill>
                <a:latin typeface="Bell MT" pitchFamily="18" charset="0"/>
              </a:rPr>
              <a:t>Customers</a:t>
            </a:r>
            <a:r>
              <a:rPr lang="en-US" sz="2900" b="1" dirty="0" smtClean="0">
                <a:solidFill>
                  <a:srgbClr val="FFFF00"/>
                </a:solidFill>
                <a:latin typeface="Bell MT" pitchFamily="18" charset="0"/>
              </a:rPr>
              <a:t>. </a:t>
            </a:r>
            <a:r>
              <a:rPr lang="en-US" sz="2900" b="1" dirty="0" smtClean="0">
                <a:solidFill>
                  <a:srgbClr val="FFFF00"/>
                </a:solidFill>
                <a:latin typeface="Bell MT" pitchFamily="18" charset="0"/>
              </a:rPr>
              <a:t>They are M/S Tanishq Steels </a:t>
            </a:r>
            <a:r>
              <a:rPr lang="en-US" sz="2900" b="1" dirty="0">
                <a:solidFill>
                  <a:srgbClr val="FFFF00"/>
                </a:solidFill>
                <a:latin typeface="Bell MT" pitchFamily="18" charset="0"/>
              </a:rPr>
              <a:t>L</a:t>
            </a:r>
            <a:r>
              <a:rPr lang="en-US" sz="2900" b="1" dirty="0" smtClean="0">
                <a:solidFill>
                  <a:srgbClr val="FFFF00"/>
                </a:solidFill>
                <a:latin typeface="Bell MT" pitchFamily="18" charset="0"/>
              </a:rPr>
              <a:t>td, </a:t>
            </a:r>
            <a:r>
              <a:rPr lang="en-US" sz="2900" b="1" dirty="0" smtClean="0">
                <a:solidFill>
                  <a:srgbClr val="FFFF00"/>
                </a:solidFill>
                <a:latin typeface="Bell MT" pitchFamily="18" charset="0"/>
              </a:rPr>
              <a:t>Hyderabad </a:t>
            </a:r>
            <a:r>
              <a:rPr lang="en-US" sz="2900" b="1" dirty="0" smtClean="0">
                <a:solidFill>
                  <a:srgbClr val="FFFF00"/>
                </a:solidFill>
                <a:latin typeface="Bell MT" pitchFamily="18" charset="0"/>
              </a:rPr>
              <a:t>and </a:t>
            </a:r>
            <a:r>
              <a:rPr lang="en-US" sz="2900" b="1" dirty="0" smtClean="0">
                <a:solidFill>
                  <a:srgbClr val="FFFF00"/>
                </a:solidFill>
                <a:latin typeface="Bell MT" pitchFamily="18" charset="0"/>
              </a:rPr>
              <a:t> M/S </a:t>
            </a:r>
            <a:r>
              <a:rPr lang="en-US" sz="2900" b="1" dirty="0" smtClean="0">
                <a:solidFill>
                  <a:srgbClr val="FFFF00"/>
                </a:solidFill>
                <a:latin typeface="Bell MT" pitchFamily="18" charset="0"/>
              </a:rPr>
              <a:t>Vishnu Enterprises, Chennai. We at transportation take Special care in undertaking the </a:t>
            </a:r>
            <a:r>
              <a:rPr lang="en-US" sz="2900" b="1" dirty="0" smtClean="0">
                <a:solidFill>
                  <a:srgbClr val="FFFF00"/>
                </a:solidFill>
                <a:latin typeface="Bell MT" pitchFamily="18" charset="0"/>
              </a:rPr>
              <a:t>Customer</a:t>
            </a:r>
            <a:r>
              <a:rPr lang="en-US" sz="2900" b="1" dirty="0" smtClean="0">
                <a:solidFill>
                  <a:srgbClr val="FFFF00"/>
                </a:solidFill>
                <a:latin typeface="Bell MT" pitchFamily="18" charset="0"/>
              </a:rPr>
              <a:t> </a:t>
            </a:r>
            <a:r>
              <a:rPr lang="en-US" sz="2900" b="1" dirty="0" smtClean="0">
                <a:solidFill>
                  <a:srgbClr val="FFFF00"/>
                </a:solidFill>
                <a:latin typeface="Bell MT" pitchFamily="18" charset="0"/>
              </a:rPr>
              <a:t>needs. </a:t>
            </a:r>
            <a:r>
              <a:rPr lang="en-US" sz="2900" b="1" dirty="0" smtClean="0">
                <a:solidFill>
                  <a:srgbClr val="FFFF00"/>
                </a:solidFill>
                <a:latin typeface="Bell MT" pitchFamily="18" charset="0"/>
              </a:rPr>
              <a:t>Customers</a:t>
            </a:r>
            <a:r>
              <a:rPr lang="en-US" sz="2900" b="1" dirty="0" smtClean="0">
                <a:solidFill>
                  <a:srgbClr val="FFFF00"/>
                </a:solidFill>
                <a:latin typeface="Bell MT" pitchFamily="18" charset="0"/>
              </a:rPr>
              <a:t> </a:t>
            </a:r>
            <a:r>
              <a:rPr lang="en-US" sz="2900" b="1" dirty="0" smtClean="0">
                <a:solidFill>
                  <a:srgbClr val="FFFF00"/>
                </a:solidFill>
                <a:latin typeface="Bell MT" pitchFamily="18" charset="0"/>
              </a:rPr>
              <a:t>have come to count on our expertise in Placement of vehicles as per their requirements and Our willingness to work in total co-operation towards delivering the material in-time and good conditions.</a:t>
            </a:r>
            <a:endParaRPr lang="en-US" sz="2900" b="1" dirty="0">
              <a:solidFill>
                <a:srgbClr val="FFFF00"/>
              </a:solidFill>
              <a:latin typeface="Bell MT" pitchFamily="18" charset="0"/>
            </a:endParaRPr>
          </a:p>
        </p:txBody>
      </p:sp>
    </p:spTree>
    <p:extLst>
      <p:ext uri="{BB962C8B-B14F-4D97-AF65-F5344CB8AC3E}">
        <p14:creationId xmlns="" xmlns:p14="http://schemas.microsoft.com/office/powerpoint/2010/main" val="74478723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2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25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25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2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6" presetClass="emph" presetSubtype="0" fill="hold" grpId="0" nodeType="clickEffect">
                                  <p:stCondLst>
                                    <p:cond delay="0"/>
                                  </p:stCondLst>
                                  <p:iterate type="lt">
                                    <p:tmPct val="10000"/>
                                  </p:iterate>
                                  <p:childTnLst>
                                    <p:animScale>
                                      <p:cBhvr>
                                        <p:cTn id="14" dur="250" autoRev="1" fill="hold">
                                          <p:stCondLst>
                                            <p:cond delay="0"/>
                                          </p:stCondLst>
                                        </p:cTn>
                                        <p:tgtEl>
                                          <p:spTgt spid="6">
                                            <p:txEl>
                                              <p:pRg st="0" end="0"/>
                                            </p:txEl>
                                          </p:spTgt>
                                        </p:tgtEl>
                                      </p:cBhvr>
                                      <p:to x="80000" y="100000"/>
                                    </p:animScale>
                                    <p:anim by="(#ppt_w*0.10)" calcmode="lin" valueType="num">
                                      <p:cBhvr>
                                        <p:cTn id="15" dur="250" autoRev="1" fill="hold">
                                          <p:stCondLst>
                                            <p:cond delay="0"/>
                                          </p:stCondLst>
                                        </p:cTn>
                                        <p:tgtEl>
                                          <p:spTgt spid="6">
                                            <p:txEl>
                                              <p:pRg st="0" end="0"/>
                                            </p:txEl>
                                          </p:spTgt>
                                        </p:tgtEl>
                                        <p:attrNameLst>
                                          <p:attrName>ppt_x</p:attrName>
                                        </p:attrNameLst>
                                      </p:cBhvr>
                                    </p:anim>
                                    <p:anim by="(-#ppt_w*0.10)" calcmode="lin" valueType="num">
                                      <p:cBhvr>
                                        <p:cTn id="16" dur="250" autoRev="1" fill="hold">
                                          <p:stCondLst>
                                            <p:cond delay="0"/>
                                          </p:stCondLst>
                                        </p:cTn>
                                        <p:tgtEl>
                                          <p:spTgt spid="6">
                                            <p:txEl>
                                              <p:pRg st="0" end="0"/>
                                            </p:txEl>
                                          </p:spTgt>
                                        </p:tgtEl>
                                        <p:attrNameLst>
                                          <p:attrName>ppt_y</p:attrName>
                                        </p:attrNameLst>
                                      </p:cBhvr>
                                    </p:anim>
                                    <p:animRot by="-480000">
                                      <p:cBhvr>
                                        <p:cTn id="17" dur="250" autoRev="1" fill="hold">
                                          <p:stCondLst>
                                            <p:cond delay="0"/>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19200"/>
            <a:ext cx="9144000" cy="5262979"/>
          </a:xfrm>
          <a:prstGeom prst="rect">
            <a:avLst/>
          </a:prstGeom>
        </p:spPr>
        <p:txBody>
          <a:bodyPr wrap="square">
            <a:spAutoFit/>
          </a:bodyPr>
          <a:lstStyle/>
          <a:p>
            <a:r>
              <a:rPr lang="en-US" sz="2800" b="1" dirty="0" smtClean="0">
                <a:solidFill>
                  <a:srgbClr val="FFFF00"/>
                </a:solidFill>
                <a:latin typeface="Bell MT" pitchFamily="18" charset="0"/>
              </a:rPr>
              <a:t>Over a year we have been able to distinguish </a:t>
            </a:r>
          </a:p>
          <a:p>
            <a:r>
              <a:rPr lang="en-US" sz="2800" b="1" dirty="0" smtClean="0">
                <a:solidFill>
                  <a:srgbClr val="FFFF00"/>
                </a:solidFill>
                <a:latin typeface="Bell MT" pitchFamily="18" charset="0"/>
              </a:rPr>
              <a:t>Ourselves as leading transporter in excellence </a:t>
            </a:r>
          </a:p>
          <a:p>
            <a:r>
              <a:rPr lang="en-US" sz="2800" b="1" dirty="0" smtClean="0">
                <a:solidFill>
                  <a:srgbClr val="FFFF00"/>
                </a:solidFill>
                <a:latin typeface="Bell MT" pitchFamily="18" charset="0"/>
              </a:rPr>
              <a:t>Transportation and customer care. In our zeal to </a:t>
            </a:r>
          </a:p>
          <a:p>
            <a:r>
              <a:rPr lang="en-US" sz="2800" b="1" dirty="0" smtClean="0">
                <a:solidFill>
                  <a:srgbClr val="FFFF00"/>
                </a:solidFill>
                <a:latin typeface="Bell MT" pitchFamily="18" charset="0"/>
              </a:rPr>
              <a:t>Expand our wings and cater to the constant demand</a:t>
            </a:r>
          </a:p>
          <a:p>
            <a:r>
              <a:rPr lang="en-US" sz="2800" b="1" dirty="0" smtClean="0">
                <a:solidFill>
                  <a:srgbClr val="FFFF00"/>
                </a:solidFill>
                <a:latin typeface="Bell MT" pitchFamily="18" charset="0"/>
              </a:rPr>
              <a:t>From clients, we have also been actively engaged.</a:t>
            </a:r>
          </a:p>
          <a:p>
            <a:endParaRPr lang="en-US" sz="2800" b="1" dirty="0">
              <a:solidFill>
                <a:srgbClr val="FFFF00"/>
              </a:solidFill>
              <a:latin typeface="Bell MT" pitchFamily="18" charset="0"/>
            </a:endParaRPr>
          </a:p>
          <a:p>
            <a:r>
              <a:rPr lang="en-US" sz="2800" b="1" dirty="0" smtClean="0">
                <a:solidFill>
                  <a:srgbClr val="FFFF00"/>
                </a:solidFill>
                <a:latin typeface="Bell MT" pitchFamily="18" charset="0"/>
              </a:rPr>
              <a:t>This helps us to make the sales in FY – 2013-14 </a:t>
            </a:r>
          </a:p>
          <a:p>
            <a:r>
              <a:rPr lang="en-US" sz="2800" b="1" dirty="0" smtClean="0">
                <a:solidFill>
                  <a:srgbClr val="FFFF00"/>
                </a:solidFill>
                <a:latin typeface="Bell MT" pitchFamily="18" charset="0"/>
              </a:rPr>
              <a:t>Rs.175.97 lacs with the net profit of 5.08 lacs. In </a:t>
            </a:r>
          </a:p>
          <a:p>
            <a:r>
              <a:rPr lang="en-US" sz="2800" b="1" dirty="0" smtClean="0">
                <a:solidFill>
                  <a:srgbClr val="FFFF00"/>
                </a:solidFill>
                <a:latin typeface="Bell MT" pitchFamily="18" charset="0"/>
              </a:rPr>
              <a:t>FY – 2014-15 Rs. 185.82 lacs with the net profit of </a:t>
            </a:r>
          </a:p>
          <a:p>
            <a:r>
              <a:rPr lang="en-US" sz="2800" b="1" dirty="0" smtClean="0">
                <a:solidFill>
                  <a:srgbClr val="FFFF00"/>
                </a:solidFill>
                <a:latin typeface="Bell MT" pitchFamily="18" charset="0"/>
              </a:rPr>
              <a:t>Rs. 5.51 lacs, In FY – 2015-16 Rs. 705.00 lacs and FY – </a:t>
            </a:r>
          </a:p>
          <a:p>
            <a:r>
              <a:rPr lang="en-US" sz="2800" b="1" dirty="0" smtClean="0">
                <a:solidFill>
                  <a:srgbClr val="FFFF00"/>
                </a:solidFill>
                <a:latin typeface="Bell MT" pitchFamily="18" charset="0"/>
              </a:rPr>
              <a:t>2016-17 we will be achieving above with better profit</a:t>
            </a:r>
          </a:p>
          <a:p>
            <a:r>
              <a:rPr lang="en-US" sz="2800" b="1" dirty="0" smtClean="0">
                <a:solidFill>
                  <a:srgbClr val="FFFF00"/>
                </a:solidFill>
                <a:latin typeface="Bell MT" pitchFamily="18" charset="0"/>
              </a:rPr>
              <a:t>Compare to previous FY’s.</a:t>
            </a:r>
          </a:p>
        </p:txBody>
      </p:sp>
    </p:spTree>
    <p:extLst>
      <p:ext uri="{BB962C8B-B14F-4D97-AF65-F5344CB8AC3E}">
        <p14:creationId xmlns="" xmlns:p14="http://schemas.microsoft.com/office/powerpoint/2010/main" val="508688161"/>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down)">
                                      <p:cBhvr>
                                        <p:cTn id="25" dur="580">
                                          <p:stCondLst>
                                            <p:cond delay="0"/>
                                          </p:stCondLst>
                                        </p:cTn>
                                        <p:tgtEl>
                                          <p:spTgt spid="6">
                                            <p:txEl>
                                              <p:pRg st="1" end="1"/>
                                            </p:txEl>
                                          </p:spTgt>
                                        </p:tgtEl>
                                      </p:cBhvr>
                                    </p:animEffect>
                                    <p:anim calcmode="lin" valueType="num">
                                      <p:cBhvr>
                                        <p:cTn id="26"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xEl>
                                              <p:pRg st="1" end="1"/>
                                            </p:txEl>
                                          </p:spTgt>
                                        </p:tgtEl>
                                      </p:cBhvr>
                                      <p:to x="100000" y="60000"/>
                                    </p:animScale>
                                    <p:animScale>
                                      <p:cBhvr>
                                        <p:cTn id="32" dur="166" decel="50000">
                                          <p:stCondLst>
                                            <p:cond delay="676"/>
                                          </p:stCondLst>
                                        </p:cTn>
                                        <p:tgtEl>
                                          <p:spTgt spid="6">
                                            <p:txEl>
                                              <p:pRg st="1" end="1"/>
                                            </p:txEl>
                                          </p:spTgt>
                                        </p:tgtEl>
                                      </p:cBhvr>
                                      <p:to x="100000" y="100000"/>
                                    </p:animScale>
                                    <p:animScale>
                                      <p:cBhvr>
                                        <p:cTn id="33" dur="26">
                                          <p:stCondLst>
                                            <p:cond delay="1312"/>
                                          </p:stCondLst>
                                        </p:cTn>
                                        <p:tgtEl>
                                          <p:spTgt spid="6">
                                            <p:txEl>
                                              <p:pRg st="1" end="1"/>
                                            </p:txEl>
                                          </p:spTgt>
                                        </p:tgtEl>
                                      </p:cBhvr>
                                      <p:to x="100000" y="80000"/>
                                    </p:animScale>
                                    <p:animScale>
                                      <p:cBhvr>
                                        <p:cTn id="34" dur="166" decel="50000">
                                          <p:stCondLst>
                                            <p:cond delay="1338"/>
                                          </p:stCondLst>
                                        </p:cTn>
                                        <p:tgtEl>
                                          <p:spTgt spid="6">
                                            <p:txEl>
                                              <p:pRg st="1" end="1"/>
                                            </p:txEl>
                                          </p:spTgt>
                                        </p:tgtEl>
                                      </p:cBhvr>
                                      <p:to x="100000" y="100000"/>
                                    </p:animScale>
                                    <p:animScale>
                                      <p:cBhvr>
                                        <p:cTn id="35" dur="26">
                                          <p:stCondLst>
                                            <p:cond delay="1642"/>
                                          </p:stCondLst>
                                        </p:cTn>
                                        <p:tgtEl>
                                          <p:spTgt spid="6">
                                            <p:txEl>
                                              <p:pRg st="1" end="1"/>
                                            </p:txEl>
                                          </p:spTgt>
                                        </p:tgtEl>
                                      </p:cBhvr>
                                      <p:to x="100000" y="90000"/>
                                    </p:animScale>
                                    <p:animScale>
                                      <p:cBhvr>
                                        <p:cTn id="36" dur="166" decel="50000">
                                          <p:stCondLst>
                                            <p:cond delay="1668"/>
                                          </p:stCondLst>
                                        </p:cTn>
                                        <p:tgtEl>
                                          <p:spTgt spid="6">
                                            <p:txEl>
                                              <p:pRg st="1" end="1"/>
                                            </p:txEl>
                                          </p:spTgt>
                                        </p:tgtEl>
                                      </p:cBhvr>
                                      <p:to x="100000" y="100000"/>
                                    </p:animScale>
                                    <p:animScale>
                                      <p:cBhvr>
                                        <p:cTn id="37" dur="26">
                                          <p:stCondLst>
                                            <p:cond delay="1808"/>
                                          </p:stCondLst>
                                        </p:cTn>
                                        <p:tgtEl>
                                          <p:spTgt spid="6">
                                            <p:txEl>
                                              <p:pRg st="1" end="1"/>
                                            </p:txEl>
                                          </p:spTgt>
                                        </p:tgtEl>
                                      </p:cBhvr>
                                      <p:to x="100000" y="95000"/>
                                    </p:animScale>
                                    <p:animScale>
                                      <p:cBhvr>
                                        <p:cTn id="38" dur="166" decel="50000">
                                          <p:stCondLst>
                                            <p:cond delay="1834"/>
                                          </p:stCondLst>
                                        </p:cTn>
                                        <p:tgtEl>
                                          <p:spTgt spid="6">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wipe(down)">
                                      <p:cBhvr>
                                        <p:cTn id="43" dur="580">
                                          <p:stCondLst>
                                            <p:cond delay="0"/>
                                          </p:stCondLst>
                                        </p:cTn>
                                        <p:tgtEl>
                                          <p:spTgt spid="6">
                                            <p:txEl>
                                              <p:pRg st="2" end="2"/>
                                            </p:txEl>
                                          </p:spTgt>
                                        </p:tgtEl>
                                      </p:cBhvr>
                                    </p:animEffect>
                                    <p:anim calcmode="lin" valueType="num">
                                      <p:cBhvr>
                                        <p:cTn id="44"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xEl>
                                              <p:pRg st="2" end="2"/>
                                            </p:txEl>
                                          </p:spTgt>
                                        </p:tgtEl>
                                      </p:cBhvr>
                                      <p:to x="100000" y="60000"/>
                                    </p:animScale>
                                    <p:animScale>
                                      <p:cBhvr>
                                        <p:cTn id="50" dur="166" decel="50000">
                                          <p:stCondLst>
                                            <p:cond delay="676"/>
                                          </p:stCondLst>
                                        </p:cTn>
                                        <p:tgtEl>
                                          <p:spTgt spid="6">
                                            <p:txEl>
                                              <p:pRg st="2" end="2"/>
                                            </p:txEl>
                                          </p:spTgt>
                                        </p:tgtEl>
                                      </p:cBhvr>
                                      <p:to x="100000" y="100000"/>
                                    </p:animScale>
                                    <p:animScale>
                                      <p:cBhvr>
                                        <p:cTn id="51" dur="26">
                                          <p:stCondLst>
                                            <p:cond delay="1312"/>
                                          </p:stCondLst>
                                        </p:cTn>
                                        <p:tgtEl>
                                          <p:spTgt spid="6">
                                            <p:txEl>
                                              <p:pRg st="2" end="2"/>
                                            </p:txEl>
                                          </p:spTgt>
                                        </p:tgtEl>
                                      </p:cBhvr>
                                      <p:to x="100000" y="80000"/>
                                    </p:animScale>
                                    <p:animScale>
                                      <p:cBhvr>
                                        <p:cTn id="52" dur="166" decel="50000">
                                          <p:stCondLst>
                                            <p:cond delay="1338"/>
                                          </p:stCondLst>
                                        </p:cTn>
                                        <p:tgtEl>
                                          <p:spTgt spid="6">
                                            <p:txEl>
                                              <p:pRg st="2" end="2"/>
                                            </p:txEl>
                                          </p:spTgt>
                                        </p:tgtEl>
                                      </p:cBhvr>
                                      <p:to x="100000" y="100000"/>
                                    </p:animScale>
                                    <p:animScale>
                                      <p:cBhvr>
                                        <p:cTn id="53" dur="26">
                                          <p:stCondLst>
                                            <p:cond delay="1642"/>
                                          </p:stCondLst>
                                        </p:cTn>
                                        <p:tgtEl>
                                          <p:spTgt spid="6">
                                            <p:txEl>
                                              <p:pRg st="2" end="2"/>
                                            </p:txEl>
                                          </p:spTgt>
                                        </p:tgtEl>
                                      </p:cBhvr>
                                      <p:to x="100000" y="90000"/>
                                    </p:animScale>
                                    <p:animScale>
                                      <p:cBhvr>
                                        <p:cTn id="54" dur="166" decel="50000">
                                          <p:stCondLst>
                                            <p:cond delay="1668"/>
                                          </p:stCondLst>
                                        </p:cTn>
                                        <p:tgtEl>
                                          <p:spTgt spid="6">
                                            <p:txEl>
                                              <p:pRg st="2" end="2"/>
                                            </p:txEl>
                                          </p:spTgt>
                                        </p:tgtEl>
                                      </p:cBhvr>
                                      <p:to x="100000" y="100000"/>
                                    </p:animScale>
                                    <p:animScale>
                                      <p:cBhvr>
                                        <p:cTn id="55" dur="26">
                                          <p:stCondLst>
                                            <p:cond delay="1808"/>
                                          </p:stCondLst>
                                        </p:cTn>
                                        <p:tgtEl>
                                          <p:spTgt spid="6">
                                            <p:txEl>
                                              <p:pRg st="2" end="2"/>
                                            </p:txEl>
                                          </p:spTgt>
                                        </p:tgtEl>
                                      </p:cBhvr>
                                      <p:to x="100000" y="95000"/>
                                    </p:animScale>
                                    <p:animScale>
                                      <p:cBhvr>
                                        <p:cTn id="56" dur="166" decel="50000">
                                          <p:stCondLst>
                                            <p:cond delay="1834"/>
                                          </p:stCondLst>
                                        </p:cTn>
                                        <p:tgtEl>
                                          <p:spTgt spid="6">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down)">
                                      <p:cBhvr>
                                        <p:cTn id="61" dur="580">
                                          <p:stCondLst>
                                            <p:cond delay="0"/>
                                          </p:stCondLst>
                                        </p:cTn>
                                        <p:tgtEl>
                                          <p:spTgt spid="6">
                                            <p:txEl>
                                              <p:pRg st="3" end="3"/>
                                            </p:txEl>
                                          </p:spTgt>
                                        </p:tgtEl>
                                      </p:cBhvr>
                                    </p:animEffect>
                                    <p:anim calcmode="lin" valueType="num">
                                      <p:cBhvr>
                                        <p:cTn id="62"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xEl>
                                              <p:pRg st="3" end="3"/>
                                            </p:txEl>
                                          </p:spTgt>
                                        </p:tgtEl>
                                      </p:cBhvr>
                                      <p:to x="100000" y="60000"/>
                                    </p:animScale>
                                    <p:animScale>
                                      <p:cBhvr>
                                        <p:cTn id="68" dur="166" decel="50000">
                                          <p:stCondLst>
                                            <p:cond delay="676"/>
                                          </p:stCondLst>
                                        </p:cTn>
                                        <p:tgtEl>
                                          <p:spTgt spid="6">
                                            <p:txEl>
                                              <p:pRg st="3" end="3"/>
                                            </p:txEl>
                                          </p:spTgt>
                                        </p:tgtEl>
                                      </p:cBhvr>
                                      <p:to x="100000" y="100000"/>
                                    </p:animScale>
                                    <p:animScale>
                                      <p:cBhvr>
                                        <p:cTn id="69" dur="26">
                                          <p:stCondLst>
                                            <p:cond delay="1312"/>
                                          </p:stCondLst>
                                        </p:cTn>
                                        <p:tgtEl>
                                          <p:spTgt spid="6">
                                            <p:txEl>
                                              <p:pRg st="3" end="3"/>
                                            </p:txEl>
                                          </p:spTgt>
                                        </p:tgtEl>
                                      </p:cBhvr>
                                      <p:to x="100000" y="80000"/>
                                    </p:animScale>
                                    <p:animScale>
                                      <p:cBhvr>
                                        <p:cTn id="70" dur="166" decel="50000">
                                          <p:stCondLst>
                                            <p:cond delay="1338"/>
                                          </p:stCondLst>
                                        </p:cTn>
                                        <p:tgtEl>
                                          <p:spTgt spid="6">
                                            <p:txEl>
                                              <p:pRg st="3" end="3"/>
                                            </p:txEl>
                                          </p:spTgt>
                                        </p:tgtEl>
                                      </p:cBhvr>
                                      <p:to x="100000" y="100000"/>
                                    </p:animScale>
                                    <p:animScale>
                                      <p:cBhvr>
                                        <p:cTn id="71" dur="26">
                                          <p:stCondLst>
                                            <p:cond delay="1642"/>
                                          </p:stCondLst>
                                        </p:cTn>
                                        <p:tgtEl>
                                          <p:spTgt spid="6">
                                            <p:txEl>
                                              <p:pRg st="3" end="3"/>
                                            </p:txEl>
                                          </p:spTgt>
                                        </p:tgtEl>
                                      </p:cBhvr>
                                      <p:to x="100000" y="90000"/>
                                    </p:animScale>
                                    <p:animScale>
                                      <p:cBhvr>
                                        <p:cTn id="72" dur="166" decel="50000">
                                          <p:stCondLst>
                                            <p:cond delay="1668"/>
                                          </p:stCondLst>
                                        </p:cTn>
                                        <p:tgtEl>
                                          <p:spTgt spid="6">
                                            <p:txEl>
                                              <p:pRg st="3" end="3"/>
                                            </p:txEl>
                                          </p:spTgt>
                                        </p:tgtEl>
                                      </p:cBhvr>
                                      <p:to x="100000" y="100000"/>
                                    </p:animScale>
                                    <p:animScale>
                                      <p:cBhvr>
                                        <p:cTn id="73" dur="26">
                                          <p:stCondLst>
                                            <p:cond delay="1808"/>
                                          </p:stCondLst>
                                        </p:cTn>
                                        <p:tgtEl>
                                          <p:spTgt spid="6">
                                            <p:txEl>
                                              <p:pRg st="3" end="3"/>
                                            </p:txEl>
                                          </p:spTgt>
                                        </p:tgtEl>
                                      </p:cBhvr>
                                      <p:to x="100000" y="95000"/>
                                    </p:animScale>
                                    <p:animScale>
                                      <p:cBhvr>
                                        <p:cTn id="74" dur="166" decel="50000">
                                          <p:stCondLst>
                                            <p:cond delay="1834"/>
                                          </p:stCondLst>
                                        </p:cTn>
                                        <p:tgtEl>
                                          <p:spTgt spid="6">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Effect transition="in" filter="wipe(down)">
                                      <p:cBhvr>
                                        <p:cTn id="79" dur="580">
                                          <p:stCondLst>
                                            <p:cond delay="0"/>
                                          </p:stCondLst>
                                        </p:cTn>
                                        <p:tgtEl>
                                          <p:spTgt spid="6">
                                            <p:txEl>
                                              <p:pRg st="4" end="4"/>
                                            </p:txEl>
                                          </p:spTgt>
                                        </p:tgtEl>
                                      </p:cBhvr>
                                    </p:animEffect>
                                    <p:anim calcmode="lin" valueType="num">
                                      <p:cBhvr>
                                        <p:cTn id="80"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6">
                                            <p:txEl>
                                              <p:pRg st="4" end="4"/>
                                            </p:txEl>
                                          </p:spTgt>
                                        </p:tgtEl>
                                      </p:cBhvr>
                                      <p:to x="100000" y="60000"/>
                                    </p:animScale>
                                    <p:animScale>
                                      <p:cBhvr>
                                        <p:cTn id="86" dur="166" decel="50000">
                                          <p:stCondLst>
                                            <p:cond delay="676"/>
                                          </p:stCondLst>
                                        </p:cTn>
                                        <p:tgtEl>
                                          <p:spTgt spid="6">
                                            <p:txEl>
                                              <p:pRg st="4" end="4"/>
                                            </p:txEl>
                                          </p:spTgt>
                                        </p:tgtEl>
                                      </p:cBhvr>
                                      <p:to x="100000" y="100000"/>
                                    </p:animScale>
                                    <p:animScale>
                                      <p:cBhvr>
                                        <p:cTn id="87" dur="26">
                                          <p:stCondLst>
                                            <p:cond delay="1312"/>
                                          </p:stCondLst>
                                        </p:cTn>
                                        <p:tgtEl>
                                          <p:spTgt spid="6">
                                            <p:txEl>
                                              <p:pRg st="4" end="4"/>
                                            </p:txEl>
                                          </p:spTgt>
                                        </p:tgtEl>
                                      </p:cBhvr>
                                      <p:to x="100000" y="80000"/>
                                    </p:animScale>
                                    <p:animScale>
                                      <p:cBhvr>
                                        <p:cTn id="88" dur="166" decel="50000">
                                          <p:stCondLst>
                                            <p:cond delay="1338"/>
                                          </p:stCondLst>
                                        </p:cTn>
                                        <p:tgtEl>
                                          <p:spTgt spid="6">
                                            <p:txEl>
                                              <p:pRg st="4" end="4"/>
                                            </p:txEl>
                                          </p:spTgt>
                                        </p:tgtEl>
                                      </p:cBhvr>
                                      <p:to x="100000" y="100000"/>
                                    </p:animScale>
                                    <p:animScale>
                                      <p:cBhvr>
                                        <p:cTn id="89" dur="26">
                                          <p:stCondLst>
                                            <p:cond delay="1642"/>
                                          </p:stCondLst>
                                        </p:cTn>
                                        <p:tgtEl>
                                          <p:spTgt spid="6">
                                            <p:txEl>
                                              <p:pRg st="4" end="4"/>
                                            </p:txEl>
                                          </p:spTgt>
                                        </p:tgtEl>
                                      </p:cBhvr>
                                      <p:to x="100000" y="90000"/>
                                    </p:animScale>
                                    <p:animScale>
                                      <p:cBhvr>
                                        <p:cTn id="90" dur="166" decel="50000">
                                          <p:stCondLst>
                                            <p:cond delay="1668"/>
                                          </p:stCondLst>
                                        </p:cTn>
                                        <p:tgtEl>
                                          <p:spTgt spid="6">
                                            <p:txEl>
                                              <p:pRg st="4" end="4"/>
                                            </p:txEl>
                                          </p:spTgt>
                                        </p:tgtEl>
                                      </p:cBhvr>
                                      <p:to x="100000" y="100000"/>
                                    </p:animScale>
                                    <p:animScale>
                                      <p:cBhvr>
                                        <p:cTn id="91" dur="26">
                                          <p:stCondLst>
                                            <p:cond delay="1808"/>
                                          </p:stCondLst>
                                        </p:cTn>
                                        <p:tgtEl>
                                          <p:spTgt spid="6">
                                            <p:txEl>
                                              <p:pRg st="4" end="4"/>
                                            </p:txEl>
                                          </p:spTgt>
                                        </p:tgtEl>
                                      </p:cBhvr>
                                      <p:to x="100000" y="95000"/>
                                    </p:animScale>
                                    <p:animScale>
                                      <p:cBhvr>
                                        <p:cTn id="92" dur="166" decel="50000">
                                          <p:stCondLst>
                                            <p:cond delay="1834"/>
                                          </p:stCondLst>
                                        </p:cTn>
                                        <p:tgtEl>
                                          <p:spTgt spid="6">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6">
                                            <p:txEl>
                                              <p:pRg st="6" end="6"/>
                                            </p:txEl>
                                          </p:spTgt>
                                        </p:tgtEl>
                                        <p:attrNameLst>
                                          <p:attrName>style.visibility</p:attrName>
                                        </p:attrNameLst>
                                      </p:cBhvr>
                                      <p:to>
                                        <p:strVal val="visible"/>
                                      </p:to>
                                    </p:set>
                                    <p:animEffect transition="in" filter="wipe(down)">
                                      <p:cBhvr>
                                        <p:cTn id="97" dur="580">
                                          <p:stCondLst>
                                            <p:cond delay="0"/>
                                          </p:stCondLst>
                                        </p:cTn>
                                        <p:tgtEl>
                                          <p:spTgt spid="6">
                                            <p:txEl>
                                              <p:pRg st="6" end="6"/>
                                            </p:txEl>
                                          </p:spTgt>
                                        </p:tgtEl>
                                      </p:cBhvr>
                                    </p:animEffect>
                                    <p:anim calcmode="lin" valueType="num">
                                      <p:cBhvr>
                                        <p:cTn id="98"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6">
                                            <p:txEl>
                                              <p:pRg st="6" end="6"/>
                                            </p:txEl>
                                          </p:spTgt>
                                        </p:tgtEl>
                                      </p:cBhvr>
                                      <p:to x="100000" y="60000"/>
                                    </p:animScale>
                                    <p:animScale>
                                      <p:cBhvr>
                                        <p:cTn id="104" dur="166" decel="50000">
                                          <p:stCondLst>
                                            <p:cond delay="676"/>
                                          </p:stCondLst>
                                        </p:cTn>
                                        <p:tgtEl>
                                          <p:spTgt spid="6">
                                            <p:txEl>
                                              <p:pRg st="6" end="6"/>
                                            </p:txEl>
                                          </p:spTgt>
                                        </p:tgtEl>
                                      </p:cBhvr>
                                      <p:to x="100000" y="100000"/>
                                    </p:animScale>
                                    <p:animScale>
                                      <p:cBhvr>
                                        <p:cTn id="105" dur="26">
                                          <p:stCondLst>
                                            <p:cond delay="1312"/>
                                          </p:stCondLst>
                                        </p:cTn>
                                        <p:tgtEl>
                                          <p:spTgt spid="6">
                                            <p:txEl>
                                              <p:pRg st="6" end="6"/>
                                            </p:txEl>
                                          </p:spTgt>
                                        </p:tgtEl>
                                      </p:cBhvr>
                                      <p:to x="100000" y="80000"/>
                                    </p:animScale>
                                    <p:animScale>
                                      <p:cBhvr>
                                        <p:cTn id="106" dur="166" decel="50000">
                                          <p:stCondLst>
                                            <p:cond delay="1338"/>
                                          </p:stCondLst>
                                        </p:cTn>
                                        <p:tgtEl>
                                          <p:spTgt spid="6">
                                            <p:txEl>
                                              <p:pRg st="6" end="6"/>
                                            </p:txEl>
                                          </p:spTgt>
                                        </p:tgtEl>
                                      </p:cBhvr>
                                      <p:to x="100000" y="100000"/>
                                    </p:animScale>
                                    <p:animScale>
                                      <p:cBhvr>
                                        <p:cTn id="107" dur="26">
                                          <p:stCondLst>
                                            <p:cond delay="1642"/>
                                          </p:stCondLst>
                                        </p:cTn>
                                        <p:tgtEl>
                                          <p:spTgt spid="6">
                                            <p:txEl>
                                              <p:pRg st="6" end="6"/>
                                            </p:txEl>
                                          </p:spTgt>
                                        </p:tgtEl>
                                      </p:cBhvr>
                                      <p:to x="100000" y="90000"/>
                                    </p:animScale>
                                    <p:animScale>
                                      <p:cBhvr>
                                        <p:cTn id="108" dur="166" decel="50000">
                                          <p:stCondLst>
                                            <p:cond delay="1668"/>
                                          </p:stCondLst>
                                        </p:cTn>
                                        <p:tgtEl>
                                          <p:spTgt spid="6">
                                            <p:txEl>
                                              <p:pRg st="6" end="6"/>
                                            </p:txEl>
                                          </p:spTgt>
                                        </p:tgtEl>
                                      </p:cBhvr>
                                      <p:to x="100000" y="100000"/>
                                    </p:animScale>
                                    <p:animScale>
                                      <p:cBhvr>
                                        <p:cTn id="109" dur="26">
                                          <p:stCondLst>
                                            <p:cond delay="1808"/>
                                          </p:stCondLst>
                                        </p:cTn>
                                        <p:tgtEl>
                                          <p:spTgt spid="6">
                                            <p:txEl>
                                              <p:pRg st="6" end="6"/>
                                            </p:txEl>
                                          </p:spTgt>
                                        </p:tgtEl>
                                      </p:cBhvr>
                                      <p:to x="100000" y="95000"/>
                                    </p:animScale>
                                    <p:animScale>
                                      <p:cBhvr>
                                        <p:cTn id="110" dur="166" decel="50000">
                                          <p:stCondLst>
                                            <p:cond delay="1834"/>
                                          </p:stCondLst>
                                        </p:cTn>
                                        <p:tgtEl>
                                          <p:spTgt spid="6">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6">
                                            <p:txEl>
                                              <p:pRg st="7" end="7"/>
                                            </p:txEl>
                                          </p:spTgt>
                                        </p:tgtEl>
                                        <p:attrNameLst>
                                          <p:attrName>style.visibility</p:attrName>
                                        </p:attrNameLst>
                                      </p:cBhvr>
                                      <p:to>
                                        <p:strVal val="visible"/>
                                      </p:to>
                                    </p:set>
                                    <p:animEffect transition="in" filter="wipe(down)">
                                      <p:cBhvr>
                                        <p:cTn id="115" dur="580">
                                          <p:stCondLst>
                                            <p:cond delay="0"/>
                                          </p:stCondLst>
                                        </p:cTn>
                                        <p:tgtEl>
                                          <p:spTgt spid="6">
                                            <p:txEl>
                                              <p:pRg st="7" end="7"/>
                                            </p:txEl>
                                          </p:spTgt>
                                        </p:tgtEl>
                                      </p:cBhvr>
                                    </p:animEffect>
                                    <p:anim calcmode="lin" valueType="num">
                                      <p:cBhvr>
                                        <p:cTn id="116"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6">
                                            <p:txEl>
                                              <p:pRg st="7" end="7"/>
                                            </p:txEl>
                                          </p:spTgt>
                                        </p:tgtEl>
                                      </p:cBhvr>
                                      <p:to x="100000" y="60000"/>
                                    </p:animScale>
                                    <p:animScale>
                                      <p:cBhvr>
                                        <p:cTn id="122" dur="166" decel="50000">
                                          <p:stCondLst>
                                            <p:cond delay="676"/>
                                          </p:stCondLst>
                                        </p:cTn>
                                        <p:tgtEl>
                                          <p:spTgt spid="6">
                                            <p:txEl>
                                              <p:pRg st="7" end="7"/>
                                            </p:txEl>
                                          </p:spTgt>
                                        </p:tgtEl>
                                      </p:cBhvr>
                                      <p:to x="100000" y="100000"/>
                                    </p:animScale>
                                    <p:animScale>
                                      <p:cBhvr>
                                        <p:cTn id="123" dur="26">
                                          <p:stCondLst>
                                            <p:cond delay="1312"/>
                                          </p:stCondLst>
                                        </p:cTn>
                                        <p:tgtEl>
                                          <p:spTgt spid="6">
                                            <p:txEl>
                                              <p:pRg st="7" end="7"/>
                                            </p:txEl>
                                          </p:spTgt>
                                        </p:tgtEl>
                                      </p:cBhvr>
                                      <p:to x="100000" y="80000"/>
                                    </p:animScale>
                                    <p:animScale>
                                      <p:cBhvr>
                                        <p:cTn id="124" dur="166" decel="50000">
                                          <p:stCondLst>
                                            <p:cond delay="1338"/>
                                          </p:stCondLst>
                                        </p:cTn>
                                        <p:tgtEl>
                                          <p:spTgt spid="6">
                                            <p:txEl>
                                              <p:pRg st="7" end="7"/>
                                            </p:txEl>
                                          </p:spTgt>
                                        </p:tgtEl>
                                      </p:cBhvr>
                                      <p:to x="100000" y="100000"/>
                                    </p:animScale>
                                    <p:animScale>
                                      <p:cBhvr>
                                        <p:cTn id="125" dur="26">
                                          <p:stCondLst>
                                            <p:cond delay="1642"/>
                                          </p:stCondLst>
                                        </p:cTn>
                                        <p:tgtEl>
                                          <p:spTgt spid="6">
                                            <p:txEl>
                                              <p:pRg st="7" end="7"/>
                                            </p:txEl>
                                          </p:spTgt>
                                        </p:tgtEl>
                                      </p:cBhvr>
                                      <p:to x="100000" y="90000"/>
                                    </p:animScale>
                                    <p:animScale>
                                      <p:cBhvr>
                                        <p:cTn id="126" dur="166" decel="50000">
                                          <p:stCondLst>
                                            <p:cond delay="1668"/>
                                          </p:stCondLst>
                                        </p:cTn>
                                        <p:tgtEl>
                                          <p:spTgt spid="6">
                                            <p:txEl>
                                              <p:pRg st="7" end="7"/>
                                            </p:txEl>
                                          </p:spTgt>
                                        </p:tgtEl>
                                      </p:cBhvr>
                                      <p:to x="100000" y="100000"/>
                                    </p:animScale>
                                    <p:animScale>
                                      <p:cBhvr>
                                        <p:cTn id="127" dur="26">
                                          <p:stCondLst>
                                            <p:cond delay="1808"/>
                                          </p:stCondLst>
                                        </p:cTn>
                                        <p:tgtEl>
                                          <p:spTgt spid="6">
                                            <p:txEl>
                                              <p:pRg st="7" end="7"/>
                                            </p:txEl>
                                          </p:spTgt>
                                        </p:tgtEl>
                                      </p:cBhvr>
                                      <p:to x="100000" y="95000"/>
                                    </p:animScale>
                                    <p:animScale>
                                      <p:cBhvr>
                                        <p:cTn id="128" dur="166" decel="50000">
                                          <p:stCondLst>
                                            <p:cond delay="1834"/>
                                          </p:stCondLst>
                                        </p:cTn>
                                        <p:tgtEl>
                                          <p:spTgt spid="6">
                                            <p:txEl>
                                              <p:pRg st="7" end="7"/>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6">
                                            <p:txEl>
                                              <p:pRg st="8" end="8"/>
                                            </p:txEl>
                                          </p:spTgt>
                                        </p:tgtEl>
                                        <p:attrNameLst>
                                          <p:attrName>style.visibility</p:attrName>
                                        </p:attrNameLst>
                                      </p:cBhvr>
                                      <p:to>
                                        <p:strVal val="visible"/>
                                      </p:to>
                                    </p:set>
                                    <p:animEffect transition="in" filter="wipe(down)">
                                      <p:cBhvr>
                                        <p:cTn id="133" dur="580">
                                          <p:stCondLst>
                                            <p:cond delay="0"/>
                                          </p:stCondLst>
                                        </p:cTn>
                                        <p:tgtEl>
                                          <p:spTgt spid="6">
                                            <p:txEl>
                                              <p:pRg st="8" end="8"/>
                                            </p:txEl>
                                          </p:spTgt>
                                        </p:tgtEl>
                                      </p:cBhvr>
                                    </p:animEffect>
                                    <p:anim calcmode="lin" valueType="num">
                                      <p:cBhvr>
                                        <p:cTn id="134" dur="1822" tmFilter="0,0; 0.14,0.36; 0.43,0.73; 0.71,0.91; 1.0,1.0">
                                          <p:stCondLst>
                                            <p:cond delay="0"/>
                                          </p:stCondLst>
                                        </p:cTn>
                                        <p:tgtEl>
                                          <p:spTgt spid="6">
                                            <p:txEl>
                                              <p:pRg st="8" end="8"/>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6">
                                            <p:txEl>
                                              <p:pRg st="8" end="8"/>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6">
                                            <p:txEl>
                                              <p:pRg st="8" end="8"/>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6">
                                            <p:txEl>
                                              <p:pRg st="8" end="8"/>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6">
                                            <p:txEl>
                                              <p:pRg st="8" end="8"/>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6">
                                            <p:txEl>
                                              <p:pRg st="8" end="8"/>
                                            </p:txEl>
                                          </p:spTgt>
                                        </p:tgtEl>
                                      </p:cBhvr>
                                      <p:to x="100000" y="60000"/>
                                    </p:animScale>
                                    <p:animScale>
                                      <p:cBhvr>
                                        <p:cTn id="140" dur="166" decel="50000">
                                          <p:stCondLst>
                                            <p:cond delay="676"/>
                                          </p:stCondLst>
                                        </p:cTn>
                                        <p:tgtEl>
                                          <p:spTgt spid="6">
                                            <p:txEl>
                                              <p:pRg st="8" end="8"/>
                                            </p:txEl>
                                          </p:spTgt>
                                        </p:tgtEl>
                                      </p:cBhvr>
                                      <p:to x="100000" y="100000"/>
                                    </p:animScale>
                                    <p:animScale>
                                      <p:cBhvr>
                                        <p:cTn id="141" dur="26">
                                          <p:stCondLst>
                                            <p:cond delay="1312"/>
                                          </p:stCondLst>
                                        </p:cTn>
                                        <p:tgtEl>
                                          <p:spTgt spid="6">
                                            <p:txEl>
                                              <p:pRg st="8" end="8"/>
                                            </p:txEl>
                                          </p:spTgt>
                                        </p:tgtEl>
                                      </p:cBhvr>
                                      <p:to x="100000" y="80000"/>
                                    </p:animScale>
                                    <p:animScale>
                                      <p:cBhvr>
                                        <p:cTn id="142" dur="166" decel="50000">
                                          <p:stCondLst>
                                            <p:cond delay="1338"/>
                                          </p:stCondLst>
                                        </p:cTn>
                                        <p:tgtEl>
                                          <p:spTgt spid="6">
                                            <p:txEl>
                                              <p:pRg st="8" end="8"/>
                                            </p:txEl>
                                          </p:spTgt>
                                        </p:tgtEl>
                                      </p:cBhvr>
                                      <p:to x="100000" y="100000"/>
                                    </p:animScale>
                                    <p:animScale>
                                      <p:cBhvr>
                                        <p:cTn id="143" dur="26">
                                          <p:stCondLst>
                                            <p:cond delay="1642"/>
                                          </p:stCondLst>
                                        </p:cTn>
                                        <p:tgtEl>
                                          <p:spTgt spid="6">
                                            <p:txEl>
                                              <p:pRg st="8" end="8"/>
                                            </p:txEl>
                                          </p:spTgt>
                                        </p:tgtEl>
                                      </p:cBhvr>
                                      <p:to x="100000" y="90000"/>
                                    </p:animScale>
                                    <p:animScale>
                                      <p:cBhvr>
                                        <p:cTn id="144" dur="166" decel="50000">
                                          <p:stCondLst>
                                            <p:cond delay="1668"/>
                                          </p:stCondLst>
                                        </p:cTn>
                                        <p:tgtEl>
                                          <p:spTgt spid="6">
                                            <p:txEl>
                                              <p:pRg st="8" end="8"/>
                                            </p:txEl>
                                          </p:spTgt>
                                        </p:tgtEl>
                                      </p:cBhvr>
                                      <p:to x="100000" y="100000"/>
                                    </p:animScale>
                                    <p:animScale>
                                      <p:cBhvr>
                                        <p:cTn id="145" dur="26">
                                          <p:stCondLst>
                                            <p:cond delay="1808"/>
                                          </p:stCondLst>
                                        </p:cTn>
                                        <p:tgtEl>
                                          <p:spTgt spid="6">
                                            <p:txEl>
                                              <p:pRg st="8" end="8"/>
                                            </p:txEl>
                                          </p:spTgt>
                                        </p:tgtEl>
                                      </p:cBhvr>
                                      <p:to x="100000" y="95000"/>
                                    </p:animScale>
                                    <p:animScale>
                                      <p:cBhvr>
                                        <p:cTn id="146" dur="166" decel="50000">
                                          <p:stCondLst>
                                            <p:cond delay="1834"/>
                                          </p:stCondLst>
                                        </p:cTn>
                                        <p:tgtEl>
                                          <p:spTgt spid="6">
                                            <p:txEl>
                                              <p:pRg st="8" end="8"/>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6">
                                            <p:txEl>
                                              <p:pRg st="9" end="9"/>
                                            </p:txEl>
                                          </p:spTgt>
                                        </p:tgtEl>
                                        <p:attrNameLst>
                                          <p:attrName>style.visibility</p:attrName>
                                        </p:attrNameLst>
                                      </p:cBhvr>
                                      <p:to>
                                        <p:strVal val="visible"/>
                                      </p:to>
                                    </p:set>
                                    <p:animEffect transition="in" filter="wipe(down)">
                                      <p:cBhvr>
                                        <p:cTn id="151" dur="580">
                                          <p:stCondLst>
                                            <p:cond delay="0"/>
                                          </p:stCondLst>
                                        </p:cTn>
                                        <p:tgtEl>
                                          <p:spTgt spid="6">
                                            <p:txEl>
                                              <p:pRg st="9" end="9"/>
                                            </p:txEl>
                                          </p:spTgt>
                                        </p:tgtEl>
                                      </p:cBhvr>
                                    </p:animEffect>
                                    <p:anim calcmode="lin" valueType="num">
                                      <p:cBhvr>
                                        <p:cTn id="152"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6">
                                            <p:txEl>
                                              <p:pRg st="9" end="9"/>
                                            </p:txEl>
                                          </p:spTgt>
                                        </p:tgtEl>
                                      </p:cBhvr>
                                      <p:to x="100000" y="60000"/>
                                    </p:animScale>
                                    <p:animScale>
                                      <p:cBhvr>
                                        <p:cTn id="158" dur="166" decel="50000">
                                          <p:stCondLst>
                                            <p:cond delay="676"/>
                                          </p:stCondLst>
                                        </p:cTn>
                                        <p:tgtEl>
                                          <p:spTgt spid="6">
                                            <p:txEl>
                                              <p:pRg st="9" end="9"/>
                                            </p:txEl>
                                          </p:spTgt>
                                        </p:tgtEl>
                                      </p:cBhvr>
                                      <p:to x="100000" y="100000"/>
                                    </p:animScale>
                                    <p:animScale>
                                      <p:cBhvr>
                                        <p:cTn id="159" dur="26">
                                          <p:stCondLst>
                                            <p:cond delay="1312"/>
                                          </p:stCondLst>
                                        </p:cTn>
                                        <p:tgtEl>
                                          <p:spTgt spid="6">
                                            <p:txEl>
                                              <p:pRg st="9" end="9"/>
                                            </p:txEl>
                                          </p:spTgt>
                                        </p:tgtEl>
                                      </p:cBhvr>
                                      <p:to x="100000" y="80000"/>
                                    </p:animScale>
                                    <p:animScale>
                                      <p:cBhvr>
                                        <p:cTn id="160" dur="166" decel="50000">
                                          <p:stCondLst>
                                            <p:cond delay="1338"/>
                                          </p:stCondLst>
                                        </p:cTn>
                                        <p:tgtEl>
                                          <p:spTgt spid="6">
                                            <p:txEl>
                                              <p:pRg st="9" end="9"/>
                                            </p:txEl>
                                          </p:spTgt>
                                        </p:tgtEl>
                                      </p:cBhvr>
                                      <p:to x="100000" y="100000"/>
                                    </p:animScale>
                                    <p:animScale>
                                      <p:cBhvr>
                                        <p:cTn id="161" dur="26">
                                          <p:stCondLst>
                                            <p:cond delay="1642"/>
                                          </p:stCondLst>
                                        </p:cTn>
                                        <p:tgtEl>
                                          <p:spTgt spid="6">
                                            <p:txEl>
                                              <p:pRg st="9" end="9"/>
                                            </p:txEl>
                                          </p:spTgt>
                                        </p:tgtEl>
                                      </p:cBhvr>
                                      <p:to x="100000" y="90000"/>
                                    </p:animScale>
                                    <p:animScale>
                                      <p:cBhvr>
                                        <p:cTn id="162" dur="166" decel="50000">
                                          <p:stCondLst>
                                            <p:cond delay="1668"/>
                                          </p:stCondLst>
                                        </p:cTn>
                                        <p:tgtEl>
                                          <p:spTgt spid="6">
                                            <p:txEl>
                                              <p:pRg st="9" end="9"/>
                                            </p:txEl>
                                          </p:spTgt>
                                        </p:tgtEl>
                                      </p:cBhvr>
                                      <p:to x="100000" y="100000"/>
                                    </p:animScale>
                                    <p:animScale>
                                      <p:cBhvr>
                                        <p:cTn id="163" dur="26">
                                          <p:stCondLst>
                                            <p:cond delay="1808"/>
                                          </p:stCondLst>
                                        </p:cTn>
                                        <p:tgtEl>
                                          <p:spTgt spid="6">
                                            <p:txEl>
                                              <p:pRg st="9" end="9"/>
                                            </p:txEl>
                                          </p:spTgt>
                                        </p:tgtEl>
                                      </p:cBhvr>
                                      <p:to x="100000" y="95000"/>
                                    </p:animScale>
                                    <p:animScale>
                                      <p:cBhvr>
                                        <p:cTn id="164" dur="166" decel="50000">
                                          <p:stCondLst>
                                            <p:cond delay="1834"/>
                                          </p:stCondLst>
                                        </p:cTn>
                                        <p:tgtEl>
                                          <p:spTgt spid="6">
                                            <p:txEl>
                                              <p:pRg st="9" end="9"/>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6">
                                            <p:txEl>
                                              <p:pRg st="10" end="10"/>
                                            </p:txEl>
                                          </p:spTgt>
                                        </p:tgtEl>
                                        <p:attrNameLst>
                                          <p:attrName>style.visibility</p:attrName>
                                        </p:attrNameLst>
                                      </p:cBhvr>
                                      <p:to>
                                        <p:strVal val="visible"/>
                                      </p:to>
                                    </p:set>
                                    <p:animEffect transition="in" filter="wipe(down)">
                                      <p:cBhvr>
                                        <p:cTn id="169" dur="580">
                                          <p:stCondLst>
                                            <p:cond delay="0"/>
                                          </p:stCondLst>
                                        </p:cTn>
                                        <p:tgtEl>
                                          <p:spTgt spid="6">
                                            <p:txEl>
                                              <p:pRg st="10" end="10"/>
                                            </p:txEl>
                                          </p:spTgt>
                                        </p:tgtEl>
                                      </p:cBhvr>
                                    </p:animEffect>
                                    <p:anim calcmode="lin" valueType="num">
                                      <p:cBhvr>
                                        <p:cTn id="170" dur="1822" tmFilter="0,0; 0.14,0.36; 0.43,0.73; 0.71,0.91; 1.0,1.0">
                                          <p:stCondLst>
                                            <p:cond delay="0"/>
                                          </p:stCondLst>
                                        </p:cTn>
                                        <p:tgtEl>
                                          <p:spTgt spid="6">
                                            <p:txEl>
                                              <p:pRg st="10" end="10"/>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6">
                                            <p:txEl>
                                              <p:pRg st="10" end="10"/>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6">
                                            <p:txEl>
                                              <p:pRg st="10" end="10"/>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6">
                                            <p:txEl>
                                              <p:pRg st="10" end="10"/>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6">
                                            <p:txEl>
                                              <p:pRg st="10" end="10"/>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6">
                                            <p:txEl>
                                              <p:pRg st="10" end="10"/>
                                            </p:txEl>
                                          </p:spTgt>
                                        </p:tgtEl>
                                      </p:cBhvr>
                                      <p:to x="100000" y="60000"/>
                                    </p:animScale>
                                    <p:animScale>
                                      <p:cBhvr>
                                        <p:cTn id="176" dur="166" decel="50000">
                                          <p:stCondLst>
                                            <p:cond delay="676"/>
                                          </p:stCondLst>
                                        </p:cTn>
                                        <p:tgtEl>
                                          <p:spTgt spid="6">
                                            <p:txEl>
                                              <p:pRg st="10" end="10"/>
                                            </p:txEl>
                                          </p:spTgt>
                                        </p:tgtEl>
                                      </p:cBhvr>
                                      <p:to x="100000" y="100000"/>
                                    </p:animScale>
                                    <p:animScale>
                                      <p:cBhvr>
                                        <p:cTn id="177" dur="26">
                                          <p:stCondLst>
                                            <p:cond delay="1312"/>
                                          </p:stCondLst>
                                        </p:cTn>
                                        <p:tgtEl>
                                          <p:spTgt spid="6">
                                            <p:txEl>
                                              <p:pRg st="10" end="10"/>
                                            </p:txEl>
                                          </p:spTgt>
                                        </p:tgtEl>
                                      </p:cBhvr>
                                      <p:to x="100000" y="80000"/>
                                    </p:animScale>
                                    <p:animScale>
                                      <p:cBhvr>
                                        <p:cTn id="178" dur="166" decel="50000">
                                          <p:stCondLst>
                                            <p:cond delay="1338"/>
                                          </p:stCondLst>
                                        </p:cTn>
                                        <p:tgtEl>
                                          <p:spTgt spid="6">
                                            <p:txEl>
                                              <p:pRg st="10" end="10"/>
                                            </p:txEl>
                                          </p:spTgt>
                                        </p:tgtEl>
                                      </p:cBhvr>
                                      <p:to x="100000" y="100000"/>
                                    </p:animScale>
                                    <p:animScale>
                                      <p:cBhvr>
                                        <p:cTn id="179" dur="26">
                                          <p:stCondLst>
                                            <p:cond delay="1642"/>
                                          </p:stCondLst>
                                        </p:cTn>
                                        <p:tgtEl>
                                          <p:spTgt spid="6">
                                            <p:txEl>
                                              <p:pRg st="10" end="10"/>
                                            </p:txEl>
                                          </p:spTgt>
                                        </p:tgtEl>
                                      </p:cBhvr>
                                      <p:to x="100000" y="90000"/>
                                    </p:animScale>
                                    <p:animScale>
                                      <p:cBhvr>
                                        <p:cTn id="180" dur="166" decel="50000">
                                          <p:stCondLst>
                                            <p:cond delay="1668"/>
                                          </p:stCondLst>
                                        </p:cTn>
                                        <p:tgtEl>
                                          <p:spTgt spid="6">
                                            <p:txEl>
                                              <p:pRg st="10" end="10"/>
                                            </p:txEl>
                                          </p:spTgt>
                                        </p:tgtEl>
                                      </p:cBhvr>
                                      <p:to x="100000" y="100000"/>
                                    </p:animScale>
                                    <p:animScale>
                                      <p:cBhvr>
                                        <p:cTn id="181" dur="26">
                                          <p:stCondLst>
                                            <p:cond delay="1808"/>
                                          </p:stCondLst>
                                        </p:cTn>
                                        <p:tgtEl>
                                          <p:spTgt spid="6">
                                            <p:txEl>
                                              <p:pRg st="10" end="10"/>
                                            </p:txEl>
                                          </p:spTgt>
                                        </p:tgtEl>
                                      </p:cBhvr>
                                      <p:to x="100000" y="95000"/>
                                    </p:animScale>
                                    <p:animScale>
                                      <p:cBhvr>
                                        <p:cTn id="182" dur="166" decel="50000">
                                          <p:stCondLst>
                                            <p:cond delay="1834"/>
                                          </p:stCondLst>
                                        </p:cTn>
                                        <p:tgtEl>
                                          <p:spTgt spid="6">
                                            <p:txEl>
                                              <p:pRg st="10" end="10"/>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6">
                                            <p:txEl>
                                              <p:pRg st="11" end="11"/>
                                            </p:txEl>
                                          </p:spTgt>
                                        </p:tgtEl>
                                        <p:attrNameLst>
                                          <p:attrName>style.visibility</p:attrName>
                                        </p:attrNameLst>
                                      </p:cBhvr>
                                      <p:to>
                                        <p:strVal val="visible"/>
                                      </p:to>
                                    </p:set>
                                    <p:animEffect transition="in" filter="wipe(down)">
                                      <p:cBhvr>
                                        <p:cTn id="187" dur="580">
                                          <p:stCondLst>
                                            <p:cond delay="0"/>
                                          </p:stCondLst>
                                        </p:cTn>
                                        <p:tgtEl>
                                          <p:spTgt spid="6">
                                            <p:txEl>
                                              <p:pRg st="11" end="11"/>
                                            </p:txEl>
                                          </p:spTgt>
                                        </p:tgtEl>
                                      </p:cBhvr>
                                    </p:animEffect>
                                    <p:anim calcmode="lin" valueType="num">
                                      <p:cBhvr>
                                        <p:cTn id="188" dur="1822" tmFilter="0,0; 0.14,0.36; 0.43,0.73; 0.71,0.91; 1.0,1.0">
                                          <p:stCondLst>
                                            <p:cond delay="0"/>
                                          </p:stCondLst>
                                        </p:cTn>
                                        <p:tgtEl>
                                          <p:spTgt spid="6">
                                            <p:txEl>
                                              <p:pRg st="11" end="11"/>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6">
                                            <p:txEl>
                                              <p:pRg st="11" end="11"/>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6">
                                            <p:txEl>
                                              <p:pRg st="11" end="11"/>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6">
                                            <p:txEl>
                                              <p:pRg st="11" end="11"/>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6">
                                            <p:txEl>
                                              <p:pRg st="11" end="11"/>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6">
                                            <p:txEl>
                                              <p:pRg st="11" end="11"/>
                                            </p:txEl>
                                          </p:spTgt>
                                        </p:tgtEl>
                                      </p:cBhvr>
                                      <p:to x="100000" y="60000"/>
                                    </p:animScale>
                                    <p:animScale>
                                      <p:cBhvr>
                                        <p:cTn id="194" dur="166" decel="50000">
                                          <p:stCondLst>
                                            <p:cond delay="676"/>
                                          </p:stCondLst>
                                        </p:cTn>
                                        <p:tgtEl>
                                          <p:spTgt spid="6">
                                            <p:txEl>
                                              <p:pRg st="11" end="11"/>
                                            </p:txEl>
                                          </p:spTgt>
                                        </p:tgtEl>
                                      </p:cBhvr>
                                      <p:to x="100000" y="100000"/>
                                    </p:animScale>
                                    <p:animScale>
                                      <p:cBhvr>
                                        <p:cTn id="195" dur="26">
                                          <p:stCondLst>
                                            <p:cond delay="1312"/>
                                          </p:stCondLst>
                                        </p:cTn>
                                        <p:tgtEl>
                                          <p:spTgt spid="6">
                                            <p:txEl>
                                              <p:pRg st="11" end="11"/>
                                            </p:txEl>
                                          </p:spTgt>
                                        </p:tgtEl>
                                      </p:cBhvr>
                                      <p:to x="100000" y="80000"/>
                                    </p:animScale>
                                    <p:animScale>
                                      <p:cBhvr>
                                        <p:cTn id="196" dur="166" decel="50000">
                                          <p:stCondLst>
                                            <p:cond delay="1338"/>
                                          </p:stCondLst>
                                        </p:cTn>
                                        <p:tgtEl>
                                          <p:spTgt spid="6">
                                            <p:txEl>
                                              <p:pRg st="11" end="11"/>
                                            </p:txEl>
                                          </p:spTgt>
                                        </p:tgtEl>
                                      </p:cBhvr>
                                      <p:to x="100000" y="100000"/>
                                    </p:animScale>
                                    <p:animScale>
                                      <p:cBhvr>
                                        <p:cTn id="197" dur="26">
                                          <p:stCondLst>
                                            <p:cond delay="1642"/>
                                          </p:stCondLst>
                                        </p:cTn>
                                        <p:tgtEl>
                                          <p:spTgt spid="6">
                                            <p:txEl>
                                              <p:pRg st="11" end="11"/>
                                            </p:txEl>
                                          </p:spTgt>
                                        </p:tgtEl>
                                      </p:cBhvr>
                                      <p:to x="100000" y="90000"/>
                                    </p:animScale>
                                    <p:animScale>
                                      <p:cBhvr>
                                        <p:cTn id="198" dur="166" decel="50000">
                                          <p:stCondLst>
                                            <p:cond delay="1668"/>
                                          </p:stCondLst>
                                        </p:cTn>
                                        <p:tgtEl>
                                          <p:spTgt spid="6">
                                            <p:txEl>
                                              <p:pRg st="11" end="11"/>
                                            </p:txEl>
                                          </p:spTgt>
                                        </p:tgtEl>
                                      </p:cBhvr>
                                      <p:to x="100000" y="100000"/>
                                    </p:animScale>
                                    <p:animScale>
                                      <p:cBhvr>
                                        <p:cTn id="199" dur="26">
                                          <p:stCondLst>
                                            <p:cond delay="1808"/>
                                          </p:stCondLst>
                                        </p:cTn>
                                        <p:tgtEl>
                                          <p:spTgt spid="6">
                                            <p:txEl>
                                              <p:pRg st="11" end="11"/>
                                            </p:txEl>
                                          </p:spTgt>
                                        </p:tgtEl>
                                      </p:cBhvr>
                                      <p:to x="100000" y="95000"/>
                                    </p:animScale>
                                    <p:animScale>
                                      <p:cBhvr>
                                        <p:cTn id="200" dur="166" decel="50000">
                                          <p:stCondLst>
                                            <p:cond delay="1834"/>
                                          </p:stCondLst>
                                        </p:cTn>
                                        <p:tgtEl>
                                          <p:spTgt spid="6">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12117"/>
            <a:ext cx="9144000" cy="646331"/>
          </a:xfrm>
          <a:prstGeom prst="rect">
            <a:avLst/>
          </a:prstGeom>
        </p:spPr>
        <p:txBody>
          <a:bodyPr wrap="square">
            <a:spAutoFit/>
          </a:bodyPr>
          <a:lstStyle/>
          <a:p>
            <a:pPr algn="ctr"/>
            <a:r>
              <a:rPr lang="en-US" sz="3600" b="1" u="sng" dirty="0" smtClean="0">
                <a:solidFill>
                  <a:schemeClr val="bg1">
                    <a:lumMod val="95000"/>
                    <a:lumOff val="5000"/>
                  </a:schemeClr>
                </a:solidFill>
                <a:latin typeface="Bell MT" pitchFamily="18" charset="0"/>
              </a:rPr>
              <a:t>QUALITY POLICY</a:t>
            </a:r>
            <a:endParaRPr lang="en-US" sz="2800" b="1" u="sng" dirty="0">
              <a:solidFill>
                <a:schemeClr val="bg1">
                  <a:lumMod val="95000"/>
                  <a:lumOff val="5000"/>
                </a:schemeClr>
              </a:solidFill>
              <a:latin typeface="Bell MT" pitchFamily="18" charset="0"/>
            </a:endParaRPr>
          </a:p>
        </p:txBody>
      </p:sp>
      <p:sp>
        <p:nvSpPr>
          <p:cNvPr id="6" name="Rectangle 5"/>
          <p:cNvSpPr/>
          <p:nvPr/>
        </p:nvSpPr>
        <p:spPr>
          <a:xfrm>
            <a:off x="0" y="1524000"/>
            <a:ext cx="9144000" cy="4555093"/>
          </a:xfrm>
          <a:prstGeom prst="rect">
            <a:avLst/>
          </a:prstGeom>
        </p:spPr>
        <p:txBody>
          <a:bodyPr wrap="square">
            <a:spAutoFit/>
          </a:bodyPr>
          <a:lstStyle/>
          <a:p>
            <a:r>
              <a:rPr lang="en-US" sz="2900" b="1" dirty="0" smtClean="0">
                <a:solidFill>
                  <a:srgbClr val="FFFF00"/>
                </a:solidFill>
                <a:latin typeface="Bell MT" pitchFamily="18" charset="0"/>
              </a:rPr>
              <a:t>We are committed to providing safe, dependable</a:t>
            </a:r>
          </a:p>
          <a:p>
            <a:r>
              <a:rPr lang="en-US" sz="2900" b="1" dirty="0" smtClean="0">
                <a:solidFill>
                  <a:srgbClr val="FFFF00"/>
                </a:solidFill>
                <a:latin typeface="Bell MT" pitchFamily="18" charset="0"/>
              </a:rPr>
              <a:t>Transportation service to our customers and to </a:t>
            </a:r>
          </a:p>
          <a:p>
            <a:r>
              <a:rPr lang="en-US" sz="2900" b="1" dirty="0" smtClean="0">
                <a:solidFill>
                  <a:srgbClr val="FFFF00"/>
                </a:solidFill>
                <a:latin typeface="Bell MT" pitchFamily="18" charset="0"/>
              </a:rPr>
              <a:t>Meet our goal, organization shall strive.</a:t>
            </a:r>
          </a:p>
          <a:p>
            <a:endParaRPr lang="en-US" sz="2900" b="1" dirty="0">
              <a:solidFill>
                <a:srgbClr val="FFFF00"/>
              </a:solidFill>
              <a:latin typeface="Bell MT" pitchFamily="18" charset="0"/>
            </a:endParaRPr>
          </a:p>
          <a:p>
            <a:pPr marL="457200" indent="-457200">
              <a:buFont typeface="Arial" pitchFamily="34" charset="0"/>
              <a:buChar char="•"/>
            </a:pPr>
            <a:r>
              <a:rPr lang="en-US" sz="2900" b="1" dirty="0" smtClean="0">
                <a:solidFill>
                  <a:srgbClr val="FFFF00"/>
                </a:solidFill>
                <a:latin typeface="Bell MT" pitchFamily="18" charset="0"/>
              </a:rPr>
              <a:t>Prompt and positive response</a:t>
            </a:r>
          </a:p>
          <a:p>
            <a:pPr marL="457200" indent="-457200">
              <a:buFont typeface="Arial" pitchFamily="34" charset="0"/>
              <a:buChar char="•"/>
            </a:pPr>
            <a:r>
              <a:rPr lang="en-US" sz="2900" b="1" dirty="0" smtClean="0">
                <a:solidFill>
                  <a:srgbClr val="FFFF00"/>
                </a:solidFill>
                <a:latin typeface="Bell MT" pitchFamily="18" charset="0"/>
              </a:rPr>
              <a:t>Team performance</a:t>
            </a:r>
          </a:p>
          <a:p>
            <a:pPr marL="457200" indent="-457200">
              <a:buFont typeface="Arial" pitchFamily="34" charset="0"/>
              <a:buChar char="•"/>
            </a:pPr>
            <a:r>
              <a:rPr lang="en-US" sz="2900" b="1" dirty="0" smtClean="0">
                <a:solidFill>
                  <a:srgbClr val="FFFF00"/>
                </a:solidFill>
                <a:latin typeface="Bell MT" pitchFamily="18" charset="0"/>
              </a:rPr>
              <a:t>On time delivery of goods</a:t>
            </a:r>
          </a:p>
          <a:p>
            <a:pPr marL="457200" indent="-457200">
              <a:buFont typeface="Arial" pitchFamily="34" charset="0"/>
              <a:buChar char="•"/>
            </a:pPr>
            <a:r>
              <a:rPr lang="en-US" sz="2900" b="1" dirty="0" smtClean="0">
                <a:solidFill>
                  <a:srgbClr val="FFFF00"/>
                </a:solidFill>
                <a:latin typeface="Bell MT" pitchFamily="18" charset="0"/>
              </a:rPr>
              <a:t>To reduce customers complaints</a:t>
            </a:r>
          </a:p>
          <a:p>
            <a:pPr marL="457200" indent="-457200">
              <a:buFont typeface="Arial" pitchFamily="34" charset="0"/>
              <a:buChar char="•"/>
            </a:pPr>
            <a:r>
              <a:rPr lang="en-US" sz="2900" b="1" dirty="0" smtClean="0">
                <a:solidFill>
                  <a:srgbClr val="FFFF00"/>
                </a:solidFill>
                <a:latin typeface="Bell MT" pitchFamily="18" charset="0"/>
              </a:rPr>
              <a:t>With a mission to make continual improvement</a:t>
            </a:r>
          </a:p>
          <a:p>
            <a:r>
              <a:rPr lang="en-US" sz="2900" b="1" dirty="0" smtClean="0">
                <a:solidFill>
                  <a:srgbClr val="FFFF00"/>
                </a:solidFill>
                <a:latin typeface="Bell MT" pitchFamily="18" charset="0"/>
              </a:rPr>
              <a:t>      In all aspects</a:t>
            </a:r>
            <a:endParaRPr lang="en-US" sz="2900" b="1" dirty="0">
              <a:solidFill>
                <a:srgbClr val="FFFF00"/>
              </a:solidFill>
              <a:latin typeface="Bell MT" pitchFamily="18" charset="0"/>
            </a:endParaRPr>
          </a:p>
        </p:txBody>
      </p:sp>
    </p:spTree>
    <p:extLst>
      <p:ext uri="{BB962C8B-B14F-4D97-AF65-F5344CB8AC3E}">
        <p14:creationId xmlns="" xmlns:p14="http://schemas.microsoft.com/office/powerpoint/2010/main" val="175103262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3"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heel(3)">
                                      <p:cBhvr>
                                        <p:cTn id="15" dur="20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3"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heel(3)">
                                      <p:cBhvr>
                                        <p:cTn id="20" dur="20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3"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wheel(3)">
                                      <p:cBhvr>
                                        <p:cTn id="25" dur="20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3" fill="hold" grpId="0"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heel(3)">
                                      <p:cBhvr>
                                        <p:cTn id="30" dur="20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3"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wheel(3)">
                                      <p:cBhvr>
                                        <p:cTn id="35" dur="20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3"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wheel(3)">
                                      <p:cBhvr>
                                        <p:cTn id="40" dur="2000"/>
                                        <p:tgtEl>
                                          <p:spTgt spid="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3" fill="hold" grpId="0"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Effect transition="in" filter="wheel(3)">
                                      <p:cBhvr>
                                        <p:cTn id="45" dur="2000"/>
                                        <p:tgtEl>
                                          <p:spTgt spid="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3"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wheel(3)">
                                      <p:cBhvr>
                                        <p:cTn id="50" dur="20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3"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wheel(3)">
                                      <p:cBhvr>
                                        <p:cTn id="55" dur="2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812117"/>
            <a:ext cx="6629400" cy="646331"/>
          </a:xfrm>
          <a:prstGeom prst="rect">
            <a:avLst/>
          </a:prstGeom>
        </p:spPr>
        <p:txBody>
          <a:bodyPr wrap="square">
            <a:spAutoFit/>
          </a:bodyPr>
          <a:lstStyle/>
          <a:p>
            <a:pPr algn="ctr"/>
            <a:r>
              <a:rPr lang="en-US" sz="3600" b="1" u="sng" dirty="0" smtClean="0">
                <a:solidFill>
                  <a:schemeClr val="bg1">
                    <a:lumMod val="95000"/>
                    <a:lumOff val="5000"/>
                  </a:schemeClr>
                </a:solidFill>
                <a:latin typeface="Bell MT" pitchFamily="18" charset="0"/>
              </a:rPr>
              <a:t>PRESENT</a:t>
            </a:r>
            <a:r>
              <a:rPr lang="en-US" sz="3600" b="1" u="sng" dirty="0" smtClean="0">
                <a:solidFill>
                  <a:schemeClr val="bg1">
                    <a:lumMod val="95000"/>
                    <a:lumOff val="5000"/>
                  </a:schemeClr>
                </a:solidFill>
              </a:rPr>
              <a:t> CONDITIONS:</a:t>
            </a:r>
            <a:endParaRPr lang="en-US" sz="2800" b="1" u="sng" dirty="0">
              <a:solidFill>
                <a:schemeClr val="bg1">
                  <a:lumMod val="95000"/>
                  <a:lumOff val="5000"/>
                </a:schemeClr>
              </a:solidFill>
            </a:endParaRPr>
          </a:p>
        </p:txBody>
      </p:sp>
      <p:sp>
        <p:nvSpPr>
          <p:cNvPr id="6" name="Rectangle 5"/>
          <p:cNvSpPr/>
          <p:nvPr/>
        </p:nvSpPr>
        <p:spPr>
          <a:xfrm>
            <a:off x="0" y="1524000"/>
            <a:ext cx="9144000" cy="4524315"/>
          </a:xfrm>
          <a:prstGeom prst="rect">
            <a:avLst/>
          </a:prstGeom>
        </p:spPr>
        <p:txBody>
          <a:bodyPr wrap="square">
            <a:spAutoFit/>
          </a:bodyPr>
          <a:lstStyle/>
          <a:p>
            <a:r>
              <a:rPr lang="en-US" sz="3600" b="1" dirty="0" smtClean="0">
                <a:solidFill>
                  <a:srgbClr val="FFFF00"/>
                </a:solidFill>
                <a:latin typeface="Bell MT" pitchFamily="18" charset="0"/>
              </a:rPr>
              <a:t>A commitment to uncompromising quality, responsive service, competitive pricing through continues innovation in process, motivated work force efficient marketing in placement of vehicles is made us ahead in our mission to excel in our chosen field. Present we are doing the business with 20 parties. They </a:t>
            </a:r>
            <a:r>
              <a:rPr lang="en-US" sz="3600" b="1" dirty="0" smtClean="0">
                <a:solidFill>
                  <a:srgbClr val="FFFF00"/>
                </a:solidFill>
                <a:latin typeface="Bell MT" pitchFamily="18" charset="0"/>
              </a:rPr>
              <a:t>are as listed below: </a:t>
            </a:r>
            <a:endParaRPr lang="en-US" sz="3600" b="1" dirty="0">
              <a:solidFill>
                <a:srgbClr val="FFFF00"/>
              </a:solidFill>
              <a:latin typeface="Bell MT" pitchFamily="18" charset="0"/>
            </a:endParaRPr>
          </a:p>
        </p:txBody>
      </p:sp>
    </p:spTree>
    <p:extLst>
      <p:ext uri="{BB962C8B-B14F-4D97-AF65-F5344CB8AC3E}">
        <p14:creationId xmlns="" xmlns:p14="http://schemas.microsoft.com/office/powerpoint/2010/main" val="326712141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000"/>
                                        <p:tgtEl>
                                          <p:spTgt spid="6">
                                            <p:txEl>
                                              <p:pRg st="0" end="0"/>
                                            </p:txEl>
                                          </p:spTgt>
                                        </p:tgtEl>
                                      </p:cBhvr>
                                    </p:animEffect>
                                    <p:anim calcmode="lin" valueType="num">
                                      <p:cBhvr>
                                        <p:cTn id="16" dur="2000" fill="hold"/>
                                        <p:tgtEl>
                                          <p:spTgt spid="6">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90600"/>
            <a:ext cx="8915400" cy="5693866"/>
          </a:xfrm>
          <a:prstGeom prst="rect">
            <a:avLst/>
          </a:prstGeom>
        </p:spPr>
        <p:txBody>
          <a:bodyPr wrap="square">
            <a:spAutoFit/>
          </a:bodyPr>
          <a:lstStyle/>
          <a:p>
            <a:pPr marL="457200" indent="-457200">
              <a:buFont typeface="Wingdings" pitchFamily="2" charset="2"/>
              <a:buChar char="q"/>
            </a:pPr>
            <a:r>
              <a:rPr lang="en-US" sz="2800" b="1" dirty="0" smtClean="0">
                <a:solidFill>
                  <a:srgbClr val="FFFF00"/>
                </a:solidFill>
                <a:latin typeface="Bell MT" pitchFamily="18" charset="0"/>
              </a:rPr>
              <a:t>M/S TANISHQ STEELS LTD, HYDERABAD</a:t>
            </a:r>
          </a:p>
          <a:p>
            <a:pPr marL="457200" indent="-457200">
              <a:buFont typeface="Wingdings" pitchFamily="2" charset="2"/>
              <a:buChar char="q"/>
            </a:pPr>
            <a:r>
              <a:rPr lang="en-US" sz="2800" b="1" dirty="0" smtClean="0">
                <a:solidFill>
                  <a:srgbClr val="FFFF00"/>
                </a:solidFill>
                <a:latin typeface="Bell MT" pitchFamily="18" charset="0"/>
              </a:rPr>
              <a:t>M/S VISHNU ENTERPRISES, CHENNAI</a:t>
            </a:r>
          </a:p>
          <a:p>
            <a:pPr marL="457200" indent="-457200">
              <a:buFont typeface="Wingdings" pitchFamily="2" charset="2"/>
              <a:buChar char="q"/>
            </a:pPr>
            <a:r>
              <a:rPr lang="en-US" sz="2800" b="1" dirty="0" smtClean="0">
                <a:solidFill>
                  <a:srgbClr val="FFFF00"/>
                </a:solidFill>
                <a:latin typeface="Bell MT" pitchFamily="18" charset="0"/>
              </a:rPr>
              <a:t>M/S TEJAS WIRES PVT LTD, MEDAK</a:t>
            </a:r>
          </a:p>
          <a:p>
            <a:pPr marL="457200" indent="-457200">
              <a:buFont typeface="Wingdings" pitchFamily="2" charset="2"/>
              <a:buChar char="q"/>
            </a:pPr>
            <a:r>
              <a:rPr lang="en-US" sz="2800" b="1" dirty="0" smtClean="0">
                <a:solidFill>
                  <a:srgbClr val="FFFF00"/>
                </a:solidFill>
                <a:latin typeface="Bell MT" pitchFamily="18" charset="0"/>
              </a:rPr>
              <a:t>M/S ESSAR PROJECTS, MATTANUR</a:t>
            </a:r>
          </a:p>
          <a:p>
            <a:pPr marL="457200" indent="-457200">
              <a:buFont typeface="Wingdings" pitchFamily="2" charset="2"/>
              <a:buChar char="q"/>
            </a:pPr>
            <a:r>
              <a:rPr lang="en-US" sz="2800" b="1" dirty="0" smtClean="0">
                <a:solidFill>
                  <a:srgbClr val="FFFF00"/>
                </a:solidFill>
                <a:latin typeface="Bell MT" pitchFamily="18" charset="0"/>
              </a:rPr>
              <a:t>M/S INTERNATION STEELS EXCHANGE, CHENNAI</a:t>
            </a:r>
          </a:p>
          <a:p>
            <a:pPr marL="457200" indent="-457200">
              <a:buFont typeface="Wingdings" pitchFamily="2" charset="2"/>
              <a:buChar char="q"/>
            </a:pPr>
            <a:r>
              <a:rPr lang="en-US" sz="2800" b="1" dirty="0" smtClean="0">
                <a:solidFill>
                  <a:srgbClr val="FFFF00"/>
                </a:solidFill>
                <a:latin typeface="Bell MT" pitchFamily="18" charset="0"/>
              </a:rPr>
              <a:t>M/S </a:t>
            </a:r>
            <a:r>
              <a:rPr lang="en-US" sz="2800" b="1" dirty="0" err="1" smtClean="0">
                <a:solidFill>
                  <a:srgbClr val="FFFF00"/>
                </a:solidFill>
                <a:latin typeface="Bell MT" pitchFamily="18" charset="0"/>
              </a:rPr>
              <a:t>S</a:t>
            </a:r>
            <a:r>
              <a:rPr lang="en-US" sz="2800" b="1" dirty="0" smtClean="0">
                <a:solidFill>
                  <a:srgbClr val="FFFF00"/>
                </a:solidFill>
                <a:latin typeface="Bell MT" pitchFamily="18" charset="0"/>
              </a:rPr>
              <a:t> L R METALICS, HOSAPETE</a:t>
            </a:r>
          </a:p>
          <a:p>
            <a:pPr marL="457200" indent="-457200">
              <a:buFont typeface="Wingdings" pitchFamily="2" charset="2"/>
              <a:buChar char="q"/>
            </a:pPr>
            <a:r>
              <a:rPr lang="en-US" sz="2800" b="1" dirty="0" smtClean="0">
                <a:solidFill>
                  <a:srgbClr val="FFFF00"/>
                </a:solidFill>
                <a:latin typeface="Bell MT" pitchFamily="18" charset="0"/>
              </a:rPr>
              <a:t>M/S MEGHA ENGINEERING &amp; INFRASTRUCTES PVT LTD, RAJAMUNDRY</a:t>
            </a:r>
          </a:p>
          <a:p>
            <a:pPr marL="457200" indent="-457200">
              <a:buFont typeface="Wingdings" pitchFamily="2" charset="2"/>
              <a:buChar char="q"/>
            </a:pPr>
            <a:r>
              <a:rPr lang="en-US" sz="2800" b="1" dirty="0" smtClean="0">
                <a:solidFill>
                  <a:srgbClr val="FFFF00"/>
                </a:solidFill>
                <a:latin typeface="Bell MT" pitchFamily="18" charset="0"/>
              </a:rPr>
              <a:t>M/S V S P REBARS, GUNTUR</a:t>
            </a:r>
          </a:p>
          <a:p>
            <a:pPr marL="457200" indent="-457200">
              <a:buFont typeface="Wingdings" pitchFamily="2" charset="2"/>
              <a:buChar char="q"/>
            </a:pPr>
            <a:r>
              <a:rPr lang="en-US" sz="2800" b="1" dirty="0" smtClean="0">
                <a:solidFill>
                  <a:srgbClr val="FFFF00"/>
                </a:solidFill>
                <a:latin typeface="Bell MT" pitchFamily="18" charset="0"/>
              </a:rPr>
              <a:t>M/S TIRUMALA STEELS, VISHAKAPATNAM</a:t>
            </a:r>
          </a:p>
          <a:p>
            <a:pPr marL="457200" indent="-457200">
              <a:buFont typeface="Wingdings" pitchFamily="2" charset="2"/>
              <a:buChar char="q"/>
            </a:pPr>
            <a:r>
              <a:rPr lang="en-US" sz="2800" b="1" dirty="0" smtClean="0">
                <a:solidFill>
                  <a:srgbClr val="FFFF00"/>
                </a:solidFill>
                <a:latin typeface="Bell MT" pitchFamily="18" charset="0"/>
              </a:rPr>
              <a:t>M/S KIZHAKKITHIL PVT LTD, </a:t>
            </a:r>
            <a:r>
              <a:rPr lang="en-US" sz="2800" b="1" dirty="0" smtClean="0">
                <a:solidFill>
                  <a:srgbClr val="FFFF00"/>
                </a:solidFill>
                <a:latin typeface="Bell MT" pitchFamily="18" charset="0"/>
              </a:rPr>
              <a:t>KOTTAYAM</a:t>
            </a:r>
            <a:endParaRPr lang="en-US" sz="2800" b="1" dirty="0" smtClean="0">
              <a:solidFill>
                <a:srgbClr val="FFFF00"/>
              </a:solidFill>
              <a:latin typeface="Bell MT" pitchFamily="18" charset="0"/>
            </a:endParaRPr>
          </a:p>
          <a:p>
            <a:pPr marL="457200" indent="-457200">
              <a:buFont typeface="Wingdings" pitchFamily="2" charset="2"/>
              <a:buChar char="q"/>
            </a:pPr>
            <a:r>
              <a:rPr lang="en-US" sz="2800" b="1" dirty="0" smtClean="0">
                <a:solidFill>
                  <a:srgbClr val="FFFF00"/>
                </a:solidFill>
                <a:latin typeface="Bell MT" pitchFamily="18" charset="0"/>
              </a:rPr>
              <a:t>M/S EMIRATES STEELS PVT LTD, ALLAPUZHA</a:t>
            </a:r>
          </a:p>
        </p:txBody>
      </p:sp>
    </p:spTree>
    <p:extLst>
      <p:ext uri="{BB962C8B-B14F-4D97-AF65-F5344CB8AC3E}">
        <p14:creationId xmlns="" xmlns:p14="http://schemas.microsoft.com/office/powerpoint/2010/main" val="256392587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1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1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1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1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1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1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1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1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dissolve">
                                      <p:cBhvr>
                                        <p:cTn id="47" dur="1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dissolve">
                                      <p:cBhvr>
                                        <p:cTn id="52" dur="1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dissolve">
                                      <p:cBhvr>
                                        <p:cTn id="57" dur="1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462</TotalTime>
  <Words>594</Words>
  <Application>Microsoft Office PowerPoint</Application>
  <PresentationFormat>On-screen Show (4:3)</PresentationFormat>
  <Paragraphs>65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Flow</vt:lpstr>
      <vt:lpstr>Slide 1</vt:lpstr>
      <vt:lpstr>Slide 2</vt:lpstr>
      <vt:lpstr>SREE SAI LOGISTICS</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SUCCESSFULLY EXECUTED</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SREE SAI LOGISTICS</dc:title>
  <dc:creator>siddappa</dc:creator>
  <cp:lastModifiedBy>LENOVO</cp:lastModifiedBy>
  <cp:revision>54</cp:revision>
  <dcterms:created xsi:type="dcterms:W3CDTF">2017-02-11T08:40:56Z</dcterms:created>
  <dcterms:modified xsi:type="dcterms:W3CDTF">2020-02-24T05:09:24Z</dcterms:modified>
</cp:coreProperties>
</file>